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6858000" cx="12192000"/>
  <p:notesSz cx="6858000" cy="9144000"/>
  <p:embeddedFontLst>
    <p:embeddedFont>
      <p:font typeface="Proxima Nova"/>
      <p:bold r:id="rId67"/>
      <p:boldItalic r:id="rId68"/>
    </p:embeddedFont>
    <p:embeddedFont>
      <p:font typeface="Roboto Mon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2" Type="http://schemas.openxmlformats.org/officeDocument/2006/relationships/font" Target="fonts/RobotoMono-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RobotoMono-italic.fntdata"/><Relationship Id="rId70" Type="http://schemas.openxmlformats.org/officeDocument/2006/relationships/font" Target="fonts/RobotoMono-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ProximaNova-boldItalic.fntdata"/><Relationship Id="rId23" Type="http://schemas.openxmlformats.org/officeDocument/2006/relationships/slide" Target="slides/slide19.xml"/><Relationship Id="rId67" Type="http://schemas.openxmlformats.org/officeDocument/2006/relationships/font" Target="fonts/ProximaNova-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Mono-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9b4df3857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c9b4df385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e050e64db_0_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Еще можно сделать тоже самое через разделяемую память. Здесь родитель с каждым своим процессом делит разделяемую память, созданную в mmap. Я сделал так, что в эту память можно что-то писать и читать только поочередно для простоты. Можно ли читать или писать в эту память, я определяю по специальным первым двум байтам. Я решил, что флагом возможности чтения будет первый байт, и флагом возможности записи - второй байт. Все остальное - данные.</a:t>
            </a:r>
            <a:endParaRPr sz="1500">
              <a:solidFill>
                <a:srgbClr val="222222"/>
              </a:solidFill>
              <a:highlight>
                <a:srgbClr val="F5F5F5"/>
              </a:highlight>
              <a:latin typeface="Arial"/>
              <a:ea typeface="Arial"/>
              <a:cs typeface="Arial"/>
              <a:sym typeface="Arial"/>
            </a:endParaRPr>
          </a:p>
        </p:txBody>
      </p:sp>
      <p:sp>
        <p:nvSpPr>
          <p:cNvPr id="319" name="Google Shape;319;gce050e64db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e050e64db_0_4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None/>
            </a:pPr>
            <a:r>
              <a:t/>
            </a:r>
            <a:endParaRPr/>
          </a:p>
        </p:txBody>
      </p:sp>
      <p:sp>
        <p:nvSpPr>
          <p:cNvPr id="332" name="Google Shape;332;gce050e64db_0_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e050e64db_0_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Это были анонимные разделяемые ресурсы. Получить доступ к pipe или анонимному mmap процесс может, только если он сам этот объект создал, или получил его в наследство от родителя. Но так получается не всегда - процессы могут не быть прямыми родственниками, и при этом желать взаимодействовать. К примеру, процесс-демон, работающий в единственном экземпляре во всей системе, и разные клиентские процессы с навешенными GUI, интерфейсами и прочим. И вот хотят они уметь принимать решения, голосуя за них. Это могут быть выборы мастера в кластере, или принятие какого-либо другого решения.</a:t>
            </a:r>
            <a:endParaRPr sz="1500">
              <a:solidFill>
                <a:srgbClr val="222222"/>
              </a:solidFill>
              <a:highlight>
                <a:srgbClr val="F5F5F5"/>
              </a:highlight>
              <a:latin typeface="Arial"/>
              <a:ea typeface="Arial"/>
              <a:cs typeface="Arial"/>
              <a:sym typeface="Arial"/>
            </a:endParaRPr>
          </a:p>
        </p:txBody>
      </p:sp>
      <p:sp>
        <p:nvSpPr>
          <p:cNvPr id="343" name="Google Shape;343;gce050e64db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e050e64db_0_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На такой случай могут помочь именованные ресурсы. Один из них - FIFO, или так называемый именованный pipe.</a:t>
            </a:r>
            <a:endParaRPr sz="1500">
              <a:solidFill>
                <a:srgbClr val="222222"/>
              </a:solidFill>
              <a:highlight>
                <a:srgbClr val="F5F5F5"/>
              </a:highlight>
              <a:latin typeface="Arial"/>
              <a:ea typeface="Arial"/>
              <a:cs typeface="Arial"/>
              <a:sym typeface="Arial"/>
            </a:endParaRPr>
          </a:p>
        </p:txBody>
      </p:sp>
      <p:sp>
        <p:nvSpPr>
          <p:cNvPr id="381" name="Google Shape;381;gce050e64db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e050e64db_0_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Я написал пример из двух программ - сервера и клиента. Сервер запускает fifo и прослушивает с него сообщения. Когда появляется новый клиент - он посылает серверу сообщение со своим pid. Сервер этот pid печатает и все. Можно было бы вместе с pid, например, передавать больше инфы, вроде имени еще одного пайпа, который клиент создает специально, чтоб сервер мог ему отвечать. Сейчас общение однонаправленное.</a:t>
            </a:r>
            <a:endParaRPr sz="1500">
              <a:solidFill>
                <a:srgbClr val="222222"/>
              </a:solidFill>
              <a:highlight>
                <a:srgbClr val="F5F5F5"/>
              </a:highlight>
              <a:latin typeface="Arial"/>
              <a:ea typeface="Arial"/>
              <a:cs typeface="Arial"/>
              <a:sym typeface="Arial"/>
            </a:endParaRPr>
          </a:p>
        </p:txBody>
      </p:sp>
      <p:sp>
        <p:nvSpPr>
          <p:cNvPr id="389" name="Google Shape;389;gce050e64db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ce050e64db_0_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Это код клиента - он запускается, пишет в заранее известный fifo-канал свой pid, и завершается.</a:t>
            </a:r>
            <a:endParaRPr sz="1500">
              <a:solidFill>
                <a:srgbClr val="222222"/>
              </a:solidFill>
              <a:highlight>
                <a:srgbClr val="F5F5F5"/>
              </a:highlight>
              <a:latin typeface="Arial"/>
              <a:ea typeface="Arial"/>
              <a:cs typeface="Arial"/>
              <a:sym typeface="Arial"/>
            </a:endParaRPr>
          </a:p>
        </p:txBody>
      </p:sp>
      <p:sp>
        <p:nvSpPr>
          <p:cNvPr id="403" name="Google Shape;403;gce050e64db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e050e64db_0_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Запустив сервер и много клиентов можно видеть, как сервер вычитывает разные pid-ы.</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файловой системе при создании fifo-канала появляется одноименный файл, но он не хранит в себе ничего. Все передается через ядро напрямую. Более того, при попытке писать в канал, у которого прямо сейчас нет читателя, сделавший это поток уснет, пока не появится читатель. И наоборот - чтение блокируется, пока не появится писатель. Это можно продемонстрировать в консоли: при попытке сделать echo в fifo терминал заснет, пока я в другом окне не сделаю чтение при помощи cat. Напомню, что pipe ведет себя чуть иначе - писатель может записать что-то в pipe и закрыть свою сторону, но читатель все еще сможет дочитать записанное. К тому же, fifo живут дольше процессов, которые их создали. После завершения клиентов и сервера я все еще могу писать в fifo_server и читать из него.</a:t>
            </a:r>
            <a:endParaRPr sz="1500">
              <a:solidFill>
                <a:srgbClr val="222222"/>
              </a:solidFill>
              <a:highlight>
                <a:srgbClr val="F5F5F5"/>
              </a:highlight>
              <a:latin typeface="Arial"/>
              <a:ea typeface="Arial"/>
              <a:cs typeface="Arial"/>
              <a:sym typeface="Arial"/>
            </a:endParaRPr>
          </a:p>
        </p:txBody>
      </p:sp>
      <p:sp>
        <p:nvSpPr>
          <p:cNvPr id="415" name="Google Shape;415;gce050e64db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e050e64db_0_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Дальше мы посмотрим группу IPC из стандарта XSI - X/Open System Interfaces. Это тройка именованных IPC: очереди сообщений, семафоры, разделяемая память. Все три имеют имена, могут жить без процессов. Это основное отличие разделяемой памяти XSI от обычного анонимного mmap с флагом shared.</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Имена у всех трех немного странные - это не путь в ф айловой системе, а идентификатор особого типа key_t. Когда какой-то процесс хочет использовать XSI IPC, он генерирует ключ, по которому он либо найдет существующий IPC, либо создаст новый. Можно представить, что в ядре все IPC - это гигантский ассоциативный массив с ключами key_t и значениями - объектами IPC.</a:t>
            </a:r>
            <a:endParaRPr sz="1500">
              <a:solidFill>
                <a:srgbClr val="222222"/>
              </a:solidFill>
              <a:highlight>
                <a:srgbClr val="F5F5F5"/>
              </a:highlight>
              <a:latin typeface="Arial"/>
              <a:ea typeface="Arial"/>
              <a:cs typeface="Arial"/>
              <a:sym typeface="Arial"/>
            </a:endParaRPr>
          </a:p>
        </p:txBody>
      </p:sp>
      <p:sp>
        <p:nvSpPr>
          <p:cNvPr id="435" name="Google Shape;435;gce050e64db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e050e64db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Ключ создается функцией ftok, принимающей строку-путь в файловой системе и число. По указанному пути никакого файла не создается и вообще ничего не происходит - это лишь способ упростить генерацию уникальных key_t для разных программ. Дело в том, что key_t, вопреки интуиции, это не хеш от переданного пути, а хеш от пары атрибутов - от номера inode и номера устройства, где файл лежит. Поскольку это все же хеш, может получиться так, что для двух разных путей выйдет одинаковый хеш. На этот случай помогает второй аргумент-число. Функция ftok реализована в итоге как (1 байт от числа) + (1 байт от номера устройства) + (2 байта от inode number). Это то, как было на момент составления лекции - формула может меняться и полагаться именно на этот вариант не стоит.</a:t>
            </a:r>
            <a:endParaRPr sz="1500">
              <a:solidFill>
                <a:srgbClr val="222222"/>
              </a:solidFill>
              <a:highlight>
                <a:srgbClr val="F5F5F5"/>
              </a:highlight>
              <a:latin typeface="Arial"/>
              <a:ea typeface="Arial"/>
              <a:cs typeface="Arial"/>
              <a:sym typeface="Arial"/>
            </a:endParaRPr>
          </a:p>
        </p:txBody>
      </p:sp>
      <p:sp>
        <p:nvSpPr>
          <p:cNvPr id="446" name="Google Shape;446;gce050e64db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e050e64db_0_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примере я показываю, что файл должен существовать, что key_t меняется для одинаковых путей, но разных id, и что от id используется только 1 байт.</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Как в своей программе выбрать аргументы для ftok? Вам нужно быть уверенным, что по таким же, как у вас, path и id никто больше не будет пытаться создавать свои IPC. Чтобы унифицировать path, можно либо специально создавать для этого файл с некоторым уникальным путем вроде /tmp/my_app_ipc, или использовать путь к исполняемому файлу вашей программы, если она установлена, вроде /usr/bin/myapp. Директории тоже подходят. Подходит любой путь до файла или папки. id - второй аргумент ftok, нужно тоже выбрать так, чтобы не пересечься с теми, кто попадет в коллизию с нашим path. К примеру, это может быть номер версии вашего приложения.</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Сгенерировав key, можно создавать/получать IPC.</a:t>
            </a:r>
            <a:endParaRPr sz="1500">
              <a:solidFill>
                <a:srgbClr val="222222"/>
              </a:solidFill>
              <a:highlight>
                <a:srgbClr val="F5F5F5"/>
              </a:highlight>
              <a:latin typeface="Arial"/>
              <a:ea typeface="Arial"/>
              <a:cs typeface="Arial"/>
              <a:sym typeface="Arial"/>
            </a:endParaRPr>
          </a:p>
        </p:txBody>
      </p:sp>
      <p:sp>
        <p:nvSpPr>
          <p:cNvPr id="456" name="Google Shape;456;gce050e64db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9b4df38e8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c9b4df38e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ce050e64db_0_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Начнем с очереди сообщений. Это такой список сообщений, куда в конец можно их класть, и из начала брать. Каждое сообщение - это произвольные данные и тип. Вытаскивать сообщения можно все подряд, а можно только определенного типа.</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Чтобы создать или получить очередь, используется функция msgget. Она принимает ключ и флаги. Флаги похожи на создание файлов - IPC_CREAT, IPC_EXCL. Если msgget должен создать очередь при ее отсутствии, а иначе просто ее открыть, то это флаг IPC_CREAT. Если он должен обязательно создать новую и не открывать существующую, то это IPC_CREAT | IPC_EXCL.</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Когда очередь создана, можно посмотреть ее характеристики - максимальный размер очереди, максимальный размер сообщения. Размер очереди и сообщения по умолчанию можно увидеть в /proc/sys/kernel/msgmax (сообщение), /proc/sys/kernel/msgmnb (вся очередь).</a:t>
            </a:r>
            <a:endParaRPr sz="1500">
              <a:solidFill>
                <a:srgbClr val="222222"/>
              </a:solidFill>
              <a:highlight>
                <a:srgbClr val="F5F5F5"/>
              </a:highlight>
              <a:latin typeface="Arial"/>
              <a:ea typeface="Arial"/>
              <a:cs typeface="Arial"/>
              <a:sym typeface="Arial"/>
            </a:endParaRPr>
          </a:p>
        </p:txBody>
      </p:sp>
      <p:sp>
        <p:nvSpPr>
          <p:cNvPr id="470" name="Google Shape;470;gce050e64db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e050e64db_0_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примере я создаю очередь, демонстрирую, что нельзя создать ее второй раз, вывожу ее характеристики и закрываю. Еще на Linux можно посмотреть характеристики всех очередей не только через /proc, но и через msgctl - в нем я нашел максимальный размер сообщения. Через тот же msgctl я могу удалять очередь, получать конкретно ее характеристики вроде кол-ва сообщений в ней.</a:t>
            </a:r>
            <a:endParaRPr sz="1500">
              <a:solidFill>
                <a:srgbClr val="222222"/>
              </a:solidFill>
              <a:highlight>
                <a:srgbClr val="F5F5F5"/>
              </a:highlight>
              <a:latin typeface="Arial"/>
              <a:ea typeface="Arial"/>
              <a:cs typeface="Arial"/>
              <a:sym typeface="Arial"/>
            </a:endParaRPr>
          </a:p>
        </p:txBody>
      </p:sp>
      <p:sp>
        <p:nvSpPr>
          <p:cNvPr id="492" name="Google Shape;492;gce050e64db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e050e64db_0_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510" name="Google Shape;510;gce050e64db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e050e64db_0_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Как теперь отправлять сообщения в очередь и получать их?</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Для этого есть функции msgsnd и msgrcv. Но они довольно непросты - все дело в том, как должно выглядеть сообщение. Сообщение должно в первых sizeof(long) байт содержать тип - произвольное число, которое мы сами в приложении выбираем. Неудобство в том, что его нельзя просто передать отдельным аргументом. Типом можно выбрать много чего - это буквально может быть тип сообщения, если они у нас как-то разделяются, или его полезный размер.</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Пример состоит из клиента и сервера. Они оба запускаются в одной директории и подключаются к очереди по пути "./server". Клиент пишет в сервер сообщения c типами 100, 50, 60 с некоторым размером в следующих байтах и строкой этого размера далее. Функция pack_msg запаковывает сообщение в таком формате в переданный ей буфер, а send_msg отправляет его.</a:t>
            </a:r>
            <a:endParaRPr sz="1500">
              <a:solidFill>
                <a:srgbClr val="222222"/>
              </a:solidFill>
              <a:highlight>
                <a:srgbClr val="F5F5F5"/>
              </a:highlight>
              <a:latin typeface="Arial"/>
              <a:ea typeface="Arial"/>
              <a:cs typeface="Arial"/>
              <a:sym typeface="Arial"/>
            </a:endParaRPr>
          </a:p>
        </p:txBody>
      </p:sp>
      <p:sp>
        <p:nvSpPr>
          <p:cNvPr id="522" name="Google Shape;522;gce050e64db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ce050e64db_0_1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Сервер читает сообщение и декодирует его - достает тип, размер строки, строку. Это происходит в функциях unpack_msg и recv_msg. Так как полученное сообщение я никак не использую, оно не возвращается из recv_msg, я его просто печатаю. Здесь надо обратить внимание на несколько вещей. Во-первых, я в цикле в начале main() использую msgctl, чтобы дождаться сообщения прежде, чем буду звать msgrcv. Дело в том, что msgrcv заблокирует поток, если сообщений нет, так что я стараюсь избежать блокировки. Еще можно передавать спец. флаг IPC_NOWAIT в msgrcv, чтобы он не блокировался в случае отсутствия сообщений. Но таймаут передать нормально нельзя. После того, как первое сообщение пришло, его надо забрать. Типы в msgsnd и msgrcv служат для фильтрации, то есть при получении сообщения можно указать, какого типа сообщение хочется получить. Сначала я получаю с типом 0 - это такой спец. тип, по которому фильтрации нет - просто вернется первое доступное сообщение. Потом я получаю сообщение с типом 60. Важно, что тип 60 был положен в очередь после 50, но я все равно достаю именно 60. Это второй способ использования типов - указать явно, какой нужен. И третий - задать максимальный из нужных типов. Для этого свой лимит нужно умножить на -1. В примере я указываю, что хочу получить любое сообщение с типом &lt;= 200, и для этого передаю тип -200. Довольно плохое API, но вот так получилось.</a:t>
            </a:r>
            <a:endParaRPr sz="1500">
              <a:solidFill>
                <a:srgbClr val="222222"/>
              </a:solidFill>
              <a:highlight>
                <a:srgbClr val="F5F5F5"/>
              </a:highlight>
              <a:latin typeface="Arial"/>
              <a:ea typeface="Arial"/>
              <a:cs typeface="Arial"/>
              <a:sym typeface="Arial"/>
            </a:endParaRPr>
          </a:p>
        </p:txBody>
      </p:sp>
      <p:sp>
        <p:nvSpPr>
          <p:cNvPr id="541" name="Google Shape;541;gce050e64db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ce050e64db_0_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561" name="Google Shape;561;gce050e64db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e050e64db_0_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Чтобы вы знали, как использовать флаги, покажу пример с флагами вместо цикла по ipc_stat.</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Здесь я передаю флаг IPC_NOWAIT в msgrcv, чтобы не блокироваться, если сообщений нет. Если их нет, то будет возврат -1 и errno установлен в ENOMSG. Повторяю этот цикл, пока не получу сообщение. Есть еще другие флаги. MSG_EXCEPT - если задан этот флаг и тип искомого сообщения &gt; 0, то искаться будет любое сообщение с другим типом (было найти == type, а стало != type). MSG_NOERROR - используется для обрезания сообщения, если найдено подходящее сообщение, но оно не влезает в буфер, который мы передали.</a:t>
            </a:r>
            <a:endParaRPr sz="1500">
              <a:solidFill>
                <a:srgbClr val="222222"/>
              </a:solidFill>
              <a:highlight>
                <a:srgbClr val="F5F5F5"/>
              </a:highlight>
              <a:latin typeface="Arial"/>
              <a:ea typeface="Arial"/>
              <a:cs typeface="Arial"/>
              <a:sym typeface="Arial"/>
            </a:endParaRPr>
          </a:p>
        </p:txBody>
      </p:sp>
      <p:sp>
        <p:nvSpPr>
          <p:cNvPr id="575" name="Google Shape;575;gce050e64db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ce050e64db_0_1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При работе с этим XSI IPC и следующими бывает, что процесс создал IPC, но не смог в конце работы удалить ресурс, как это делалось в примерах через IPC_RMID. Особенно часто это происходит при разработке и тестировании. Тогда IPC можно удалить руками, командой ipcrm - она принимает тип ресурса и его ID, и по ним удаляет. Посмотреть список IPC можно командой ipcs.</a:t>
            </a:r>
            <a:endParaRPr sz="1500">
              <a:solidFill>
                <a:srgbClr val="222222"/>
              </a:solidFill>
              <a:highlight>
                <a:srgbClr val="F5F5F5"/>
              </a:highlight>
              <a:latin typeface="Arial"/>
              <a:ea typeface="Arial"/>
              <a:cs typeface="Arial"/>
              <a:sym typeface="Arial"/>
            </a:endParaRPr>
          </a:p>
        </p:txBody>
      </p:sp>
      <p:sp>
        <p:nvSpPr>
          <p:cNvPr id="587" name="Google Shape;587;gce050e64db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ce050e64db_0_1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Следующий из трех XSI IPC: семафоры. Прежде, чем приступим к изучению их реализации, нужно узнать, что это. Семафор - это такой счетчик, который можно уменьшать, делая lock, и потом увеличивать, делая unlock. Когда счетчик доходит до нуля, семафор блокирует все последующие попытки сделать lock. Если при unlock оказывается, что есть заблокированные lock, то один из них разблокируется. Это более общий вариант мьютекса, у которого счетчик равен 1 - в каждый момент может быть только один lock.</a:t>
            </a:r>
            <a:endParaRPr sz="1500">
              <a:solidFill>
                <a:srgbClr val="222222"/>
              </a:solidFill>
              <a:highlight>
                <a:srgbClr val="F5F5F5"/>
              </a:highlight>
              <a:latin typeface="Arial"/>
              <a:ea typeface="Arial"/>
              <a:cs typeface="Arial"/>
              <a:sym typeface="Arial"/>
            </a:endParaRPr>
          </a:p>
        </p:txBody>
      </p:sp>
      <p:sp>
        <p:nvSpPr>
          <p:cNvPr id="597" name="Google Shape;597;gce050e64db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e050e64db_0_1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Реализация семафоров в XSI довольно неудобна и страдает от некоторых критичных недостатков, из-за чего использовать ее крайне проблематично, но тем не менее эта версия семафоров существует, и знать про нее стоит. Это именно межпроцессные семафоры, использовать их как средство синхронизации внутри одного процесса нет никакого смысла.</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Создание семафоров в XSI IPC выполняется сразу массивами, при помощи функции semget. Она принимает ключ key_t, количество семафоров и флаги. Флаги те же, что у очередей - для задания IPC_CREAT, IPC_EXCL, прав доступа. После того, как семафоры созданы, их надо инициализировать - для этого и многого другого есть функция semctl. Она принимает идентификатор сета семафоров, номер конкретного семафора, команду и аргумент. Что-то из этого semctl не использует, в зависимости от операции. Самые простые операции: GETALL, получить значения всех семафоров в массив; SETALL, установить значения из массива; GETVAL, SETVAL - тоже самое, но для одного из семафоров.</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И для увеличения/уменьшения семафоров есть функция semop - она принимает номер семафора, на сколько его уменьшить/увеличить, флаги. Один из флагов - SEM_UNDO. Он служит для защиты от утечки семафора, если процесс, взявший лок, завершится, не отдав лок обратно. Или наоборот, надает больше чем было.</a:t>
            </a:r>
            <a:endParaRPr sz="1500">
              <a:solidFill>
                <a:srgbClr val="222222"/>
              </a:solidFill>
              <a:highlight>
                <a:srgbClr val="F5F5F5"/>
              </a:highlight>
              <a:latin typeface="Arial"/>
              <a:ea typeface="Arial"/>
              <a:cs typeface="Arial"/>
              <a:sym typeface="Arial"/>
            </a:endParaRPr>
          </a:p>
        </p:txBody>
      </p:sp>
      <p:sp>
        <p:nvSpPr>
          <p:cNvPr id="605" name="Google Shape;605;gce050e64db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e050e64db_0_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Для примера я написал программу, которая создает массив из 3-х семафоров, либо подключается к существующему. И дальше можно в консоли вводить команды: show - показать значения всех семафоров, delete - удалить массив семафоров и выйти, quit - просто выйти, - - вычесть 1 из заданного семафора, + - добавить 1 к заданному семафору, нумерация с 1. Так как semop позволяет за раз атомарно выполнить сразу много операций, то в моем примере тоже можно объединять операции при помощи команд begin, commit, и отменять командой rollback.</a:t>
            </a:r>
            <a:endParaRPr sz="1500">
              <a:solidFill>
                <a:srgbClr val="222222"/>
              </a:solidFill>
              <a:highlight>
                <a:srgbClr val="F5F5F5"/>
              </a:highlight>
              <a:latin typeface="Arial"/>
              <a:ea typeface="Arial"/>
              <a:cs typeface="Arial"/>
              <a:sym typeface="Arial"/>
            </a:endParaRPr>
          </a:p>
        </p:txBody>
      </p:sp>
      <p:sp>
        <p:nvSpPr>
          <p:cNvPr id="620" name="Google Shape;620;gce050e64db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e050e64db_0_1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Запустим два процесса. Пусть первый возьмет локи так, чтобы осталось [1, 0, 3]. Теперь в другом процессе это будет видно по команде show. Пусть теперь первый завершится. В другом снова станет [1, 2, 3], так как первый сделал undo своих изменений. Теперь пусть второй попробует сделать в одной транзакции [-1, -2, 0], но в этот момент другой процесс уже сделает [-1, 0, 0]. Тогда второй заблокируется и не применит ни одной операции, пока первый не закончит и не вернет свой лок как [+1, 0, 0].</a:t>
            </a:r>
            <a:endParaRPr sz="1500">
              <a:solidFill>
                <a:srgbClr val="222222"/>
              </a:solidFill>
              <a:highlight>
                <a:srgbClr val="F5F5F5"/>
              </a:highlight>
              <a:latin typeface="Arial"/>
              <a:ea typeface="Arial"/>
              <a:cs typeface="Arial"/>
              <a:sym typeface="Arial"/>
            </a:endParaRPr>
          </a:p>
        </p:txBody>
      </p:sp>
      <p:sp>
        <p:nvSpPr>
          <p:cNvPr id="633" name="Google Shape;633;gce050e64db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e050e64db_0_1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Какое практическое применение у семафоров может быть? Например, ограничение и синхронизация доступа к глобальным источникам событий. Допустим, есть три процесса в системе, которые генерируют события трех типов - по одному на каждый генератор. Я использую три семафора как счетчики событий каждого типа и еще один как мьютекс для защиты очереди, когда ее начнет кто-то читать.</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Когда генератор событий создает событие, он кладет его в очередь сообщений со своим типом от 1 до 3, и увеличивает свой семафор-счетчик. Собиратели событий стараются прочитать сразу 3 сообщения - по одному от каждого источника, атомарно. Для этого они постоянно пытаются взять лок на очередь и уменьшить семафоры-счетчики. Как только в очереди будет объявляться три события от разных источников, семафоры будут выглядеть так [&gt; 0, &gt; 0, &gt; 0, 1], и тогда один из процессов сможет взять лок, прочитать три сообщения и отпустить лок. Это похоже на тетрис. Есть три столбика-очередей, и процессы, которые пытаются себе урвать строку, уменьшив высоту столбиков.</a:t>
            </a:r>
            <a:endParaRPr sz="1500">
              <a:solidFill>
                <a:srgbClr val="222222"/>
              </a:solidFill>
              <a:highlight>
                <a:srgbClr val="F5F5F5"/>
              </a:highlight>
              <a:latin typeface="Arial"/>
              <a:ea typeface="Arial"/>
              <a:cs typeface="Arial"/>
              <a:sym typeface="Arial"/>
            </a:endParaRPr>
          </a:p>
        </p:txBody>
      </p:sp>
      <p:sp>
        <p:nvSpPr>
          <p:cNvPr id="659" name="Google Shape;659;gce050e64db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ce050e64db_0_1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Разумеется, в этом примере можно класть в очередь что-то более реальное и сложное, чем строки. Один из вариантов применения - есть игра с командами по три игрока, и три игровых класса. Игрок заходит, выбирает класс и ждет, пока ему подберут команду. Подборщик команд ждет на семафорах, пока наберется хотя бы по одному бесхозному игроку каждого класса и объединяет их в тройки. Ну и подборщиков может быть много, на разных картах, к примеру.</a:t>
            </a:r>
            <a:endParaRPr sz="1500">
              <a:solidFill>
                <a:srgbClr val="222222"/>
              </a:solidFill>
              <a:highlight>
                <a:srgbClr val="F5F5F5"/>
              </a:highlight>
              <a:latin typeface="Arial"/>
              <a:ea typeface="Arial"/>
              <a:cs typeface="Arial"/>
              <a:sym typeface="Arial"/>
            </a:endParaRPr>
          </a:p>
        </p:txBody>
      </p:sp>
      <p:sp>
        <p:nvSpPr>
          <p:cNvPr id="670" name="Google Shape;670;gce050e64db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ce050e64db_0_1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685" name="Google Shape;685;gce050e64db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ce050e64db_0_1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697" name="Google Shape;697;gce050e64db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ce050e64db_0_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Реализовать семафор можно и внутри процесса на мьютексах. Достаточно защитить мьютексом счетчик, и сделать condition_variable, на который будут блокироваться те, кто уже застал счетчик 0 при попытке его уменьшить.</a:t>
            </a:r>
            <a:endParaRPr sz="1500">
              <a:solidFill>
                <a:srgbClr val="222222"/>
              </a:solidFill>
              <a:highlight>
                <a:srgbClr val="F5F5F5"/>
              </a:highlight>
              <a:latin typeface="Arial"/>
              <a:ea typeface="Arial"/>
              <a:cs typeface="Arial"/>
              <a:sym typeface="Arial"/>
            </a:endParaRPr>
          </a:p>
        </p:txBody>
      </p:sp>
      <p:sp>
        <p:nvSpPr>
          <p:cNvPr id="720" name="Google Shape;720;gce050e64db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ce050e64db_0_1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Следующий тип XSI IPC - разделяемая память. Но не анонимная, как mmap с флагом anon, а именованная. Конечно, разные процессы могут сделать mmap одного файла, но тогда получим ненужные сбросы этой памяти на диск. Что, если нужна не дисковая, но именованная память?</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Для создания такой памяти используется функция shmget() - она принимает ключ, размер памяти и флаги. Значения флагов и ключа те же, что и остальных XSI IPC. Удаление через shmctl(), получение самой памяти через shmat(). Функция shmat() работает почти точно, как mmap, только принимает меньше аргументов. Тут тоже можно выбрать права на память, желаемый адрес, куда ее смонтировать. Вместо munmap есть функция shmdt(), от слова detach. Работать с памятью можно как с любой другой. Только нужно синхронизировать к ней доступ. Для этого можно либо использовать семафоры XSI, или pthread_mutex, разделенный между процессами.</a:t>
            </a:r>
            <a:endParaRPr sz="1500">
              <a:solidFill>
                <a:srgbClr val="222222"/>
              </a:solidFill>
              <a:highlight>
                <a:srgbClr val="F5F5F5"/>
              </a:highlight>
              <a:latin typeface="Arial"/>
              <a:ea typeface="Arial"/>
              <a:cs typeface="Arial"/>
              <a:sym typeface="Arial"/>
            </a:endParaRPr>
          </a:p>
        </p:txBody>
      </p:sp>
      <p:sp>
        <p:nvSpPr>
          <p:cNvPr id="727" name="Google Shape;727;gce050e64db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ce050e64db_0_1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примере я создаю разделяемую память между двумя процессами без прямой помощи mmap. Первые байты этой памяти я использую как pthread_mutex, устойчивый к ошибке завершения владельца. Второй байт - это флаг, по которому ребенок разрешает родителю взять лок. Родитель его берет, но получает ошибку, что предыдущий владелец мьютекса умер прежде, чем успел его освободить. То есть мьютекс не консистентен. Родитель это исправляет и подчищает ресурсы.</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Это был последний XSI IPC. POSIX предоставляет еще один - POSIX семафоры.</a:t>
            </a:r>
            <a:endParaRPr sz="1500">
              <a:solidFill>
                <a:srgbClr val="222222"/>
              </a:solidFill>
              <a:highlight>
                <a:srgbClr val="F5F5F5"/>
              </a:highlight>
              <a:latin typeface="Arial"/>
              <a:ea typeface="Arial"/>
              <a:cs typeface="Arial"/>
              <a:sym typeface="Arial"/>
            </a:endParaRPr>
          </a:p>
        </p:txBody>
      </p:sp>
      <p:sp>
        <p:nvSpPr>
          <p:cNvPr id="742" name="Google Shape;742;gce050e64db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e050e64db_0_1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Это альтернативная реализация семафоров. На Linux она выполнена через mmap файла или анонимный mmap, в зависимости от того, как семафор создать.</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Семафоры POSIX - это способ побороть недостатки семафоров XSI. В частности, невысокую скорость работы, невозможность создать и инициализировать семафор атомарно, и слишком высокая сложность использования внутри одного процесса.</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Linux семафоры POSIX работают на пару порядков быстрее, чем XSI. В целом, практически что угодно работает быстрее, чем XSI IPC, но семафоры POSIX в этом чемпионы.</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При создании семафора можно выбрать два способа - именованный, чтобы не связанные родством процессы могли получить к нему доступ, и анонимный. В обоих случаях указывается начальное значение семафора. Это функции sem_open и sem_init. Еще одно отличие именованных POSIX семафоров от XSI в том, что XSI при удалении через IPC_RMID становится невалиден в других потоках/процессах. То есть нужно как-то придумывать, кто последний будет его удалять. В случае POSIX вместо уничтожения есть функция sem_unlink, подобно файловой системе. Пока на семафор еще есть ссылки, он будет продолжать работать.</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У POSIX семафоров есть и существенный недостаток (на мой взгляд это недостаток). У них нет деструктора на случай, если процесс, взявший лок, внезапно почил. Это уходит корнями в то, что эти семафоры не имеют прямой поддержки ядра. В ядре деструктор обычных семафоров вызывается при удалении struct task_struct, а POSIX семафоры для ядра - это просто разделяемая память, у нее нет деструктора.</a:t>
            </a:r>
            <a:endParaRPr sz="1500">
              <a:solidFill>
                <a:srgbClr val="222222"/>
              </a:solidFill>
              <a:highlight>
                <a:srgbClr val="F5F5F5"/>
              </a:highlight>
              <a:latin typeface="Arial"/>
              <a:ea typeface="Arial"/>
              <a:cs typeface="Arial"/>
              <a:sym typeface="Arial"/>
            </a:endParaRPr>
          </a:p>
        </p:txBody>
      </p:sp>
      <p:sp>
        <p:nvSpPr>
          <p:cNvPr id="760" name="Google Shape;760;gce050e64db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9b4df38e8_0_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На прошлой лекции мы говорили про потоки. Что с их помощью можно распараллеливать задачи почти линейно. Ведь они делят друг с другом виртуальную память, файлы, сигналы и все прочее. Единственный минус - нужно синхронизировать доступ к общим для них данным через мьютексы, спинлоки, rw-локи, condition variables.</a:t>
            </a:r>
            <a:endParaRPr sz="1500">
              <a:solidFill>
                <a:srgbClr val="222222"/>
              </a:solidFill>
              <a:highlight>
                <a:srgbClr val="F5F5F5"/>
              </a:highlight>
              <a:latin typeface="Arial"/>
              <a:ea typeface="Arial"/>
              <a:cs typeface="Arial"/>
              <a:sym typeface="Arial"/>
            </a:endParaRPr>
          </a:p>
        </p:txBody>
      </p:sp>
      <p:sp>
        <p:nvSpPr>
          <p:cNvPr id="237" name="Google Shape;237;gc9b4df38e8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ce050e64db_0_1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примере я создаю семафор со значением 5, и заставляю конкурировать за него 10 потоков. Семафор я создал именованный, но файл по указанному пути существовать не обязан. Раз в 4 секунды 5 разных потоков забирают себе кусок семафора.</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У семафоров POSIX есть анонимный вариант через sem_init/destroy, но он в стандарте опционален, и в Mac уже deprecated. Потому вместо анонимных семафоров лучше уж использовать наколеночный на pthread_mutex + pthread_cond.</a:t>
            </a:r>
            <a:endParaRPr sz="1500">
              <a:solidFill>
                <a:srgbClr val="222222"/>
              </a:solidFill>
              <a:highlight>
                <a:srgbClr val="F5F5F5"/>
              </a:highlight>
              <a:latin typeface="Arial"/>
              <a:ea typeface="Arial"/>
              <a:cs typeface="Arial"/>
              <a:sym typeface="Arial"/>
            </a:endParaRPr>
          </a:p>
        </p:txBody>
      </p:sp>
      <p:sp>
        <p:nvSpPr>
          <p:cNvPr id="780" name="Google Shape;780;gce050e64db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ce050e64db_0_1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794" name="Google Shape;794;gce050e64db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ce050e64db_0_1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На этом не заканчиваются средства IPC, локальные для системы. Есть еще сокеты. Сокеты бывают сетевые, а бывают доменные.</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На этой лекции рассматриваются только доменные. Доменный сокет работает как двунаправленный pipe. Как мы помним, при создании pipe создается канал, в один конец которого можно писать, а из другого читать, но в обратную сторону нельзя. Доменные сокеты позволяют писать/читать с обоих концов.</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Самый простой способ создать анонимную пару связанных сокетов - это функция socketpair. Она работает как pipe, но принимает несколько дополнительных аргументов: домен, тип сокета и протокол.</a:t>
            </a:r>
            <a:endParaRPr sz="1500">
              <a:solidFill>
                <a:srgbClr val="222222"/>
              </a:solidFill>
              <a:highlight>
                <a:srgbClr val="F5F5F5"/>
              </a:highlight>
              <a:latin typeface="Arial"/>
              <a:ea typeface="Arial"/>
              <a:cs typeface="Arial"/>
              <a:sym typeface="Arial"/>
            </a:endParaRPr>
          </a:p>
        </p:txBody>
      </p:sp>
      <p:sp>
        <p:nvSpPr>
          <p:cNvPr id="802" name="Google Shape;802;gce050e64db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ce050e64db_0_1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Что такое протокол? Протокол - это соглашение о том, в каком формате передаются данные, и как их обрабатывать. Зная протокол, можно понять, как однозначно интерпретировать данные, которые читаются из сокета. Например, в очередях сообщений протокол - это передавать long type в начале сообщения и потом само сообщение. Протокол позволяет как будто наложить некоторый шаблон на сырые данные и понять, что и где и в них лежит. В протоколе может быть описано, как обрабатывать данные - надо ли проверять их на ошибки, как их переотправлять, если что-то не дошло.</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Протоколов очень много - столько же, сколько есть способов интерпретировать и обрабатывать данные. Они делятся по степени надежности в плане гарантии доставки, исправления ошибок, по тому, как поток данных будет выглядеть на уровне пользователя - как отдельные пакеты или как сплошной поток байт. В доменных сокетах сети нет, все идет через ядро, то есть доставка сообщений 100% надежна, нет ошибок, переупорядочиваний, и протокол там указывать явно почти никогда не нужно. В socketpair мы его всегда будем указывать 0. Это будет не 0 только в достаточно специфичных случаях, до которых если дойдете, то уже сможете сами прочитать.</a:t>
            </a:r>
            <a:endParaRPr sz="1500">
              <a:solidFill>
                <a:srgbClr val="222222"/>
              </a:solidFill>
              <a:highlight>
                <a:srgbClr val="F5F5F5"/>
              </a:highlight>
              <a:latin typeface="Arial"/>
              <a:ea typeface="Arial"/>
              <a:cs typeface="Arial"/>
              <a:sym typeface="Arial"/>
            </a:endParaRPr>
          </a:p>
        </p:txBody>
      </p:sp>
      <p:sp>
        <p:nvSpPr>
          <p:cNvPr id="811" name="Google Shape;811;gce050e64db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ce050e64db_0_2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Тип сокета - это параметр, который описывает способ работы с сокетом. Тут можно выбрать нужен ли нам сокет как сплошной поток байт, или сокет как последовательность пакетов. Есть и другие настройки, но тут мы не будем на них останавливаться. Главным образом все они так или иначе делятся на поток байт vs пакеты. Так и называются SOCK_STREAM и SOCK_DGRAM. Тип сокета может уже сразу подразумевать конкретный протокол - SOCK_STREAM обычно TCP, а SOCK_DGRAM обычно UDP, если говорить про сеть. Благодаря этому протокол можно явно не писать в socketpair, и в сетевых сокетах тоже обычно не нужно. Достаточно задать тип сокета.</a:t>
            </a:r>
            <a:endParaRPr sz="1500">
              <a:solidFill>
                <a:srgbClr val="222222"/>
              </a:solidFill>
              <a:highlight>
                <a:srgbClr val="F5F5F5"/>
              </a:highlight>
              <a:latin typeface="Arial"/>
              <a:ea typeface="Arial"/>
              <a:cs typeface="Arial"/>
              <a:sym typeface="Arial"/>
            </a:endParaRPr>
          </a:p>
        </p:txBody>
      </p:sp>
      <p:sp>
        <p:nvSpPr>
          <p:cNvPr id="826" name="Google Shape;826;gce050e64db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ce050e64db_0_2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Домен - это семейство протоколов, в котором хотим завести сокет. Домен может определять версии протоколов (AF_INET, AF_INET6), локальность сокета (AF_UNIX, AF_LOCAL) и разное другое. Мы сегодня будем использовать AF_UNIX - это как раз доменные сокеты UNIX.</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Суммируя эти три параметра - мы задаем сначала домен как семейство протоколов, выбираем протокол из семейства, и выбираем, каким способом хотим обрабатывать пакеты этого протокола - надежно/ненадежно/никак и т.д.</a:t>
            </a:r>
            <a:endParaRPr sz="1500">
              <a:solidFill>
                <a:srgbClr val="222222"/>
              </a:solidFill>
              <a:highlight>
                <a:srgbClr val="F5F5F5"/>
              </a:highlight>
              <a:latin typeface="Arial"/>
              <a:ea typeface="Arial"/>
              <a:cs typeface="Arial"/>
              <a:sym typeface="Arial"/>
            </a:endParaRPr>
          </a:p>
        </p:txBody>
      </p:sp>
      <p:sp>
        <p:nvSpPr>
          <p:cNvPr id="836" name="Google Shape;836;gce050e64db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ce050e64db_0_2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примере я создаю пару сокетов между родителем и сыном, и родитель начинает писать в сокет число байт, введенное с клавиатуры. Сыновний процесс читает сколько влезет в буфер. Если создать сокет как поток байт, то сын всегда читает столько же, сколько отправил родитель. То есть read внутри читает байты сплошным потоком. Если создать сокет как пакетный, то сын читает за раз не больше, чем размер пакета, который уже зависит от домена, от ОС, от сетевых настроек. Заметьте, что это был анонимный доменный сокет. То есть socketpair может соединить только процессы, которые являются прямыми родственниками.</a:t>
            </a:r>
            <a:endParaRPr sz="1500">
              <a:solidFill>
                <a:srgbClr val="222222"/>
              </a:solidFill>
              <a:highlight>
                <a:srgbClr val="F5F5F5"/>
              </a:highlight>
              <a:latin typeface="Arial"/>
              <a:ea typeface="Arial"/>
              <a:cs typeface="Arial"/>
              <a:sym typeface="Arial"/>
            </a:endParaRPr>
          </a:p>
        </p:txBody>
      </p:sp>
      <p:sp>
        <p:nvSpPr>
          <p:cNvPr id="846" name="Google Shape;846;gce050e64db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ce050e64db_0_2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863" name="Google Shape;863;gce050e64db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ce050e64db_0_2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таких сокетах смысла не очень много - их можно легко реализовать через два pipe в два конца - от родителя к сыну и обратно. Но доменные сокеты можно именовать. Именованный доменный сокет становится локальным сервером, и к нему смогут подключаться другие доменные сокеты, которые уже именовать не обязательно. То есть именованный доменный сокет - это точка встречи доменных сокетов.</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Схема именования доменных сокетов по API практически не отличается от обычных сетевых сокетов, а потому стоит особенно внимательно вникать в это API уже сейчас.</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Для создания именованного сокета нужно сделать три вызова: создать объект сокета функцией socket(), привязать ему имя функцией bind() и опционально заявить, что этот сокет не будет читать данные, но будет служить для приема входящих подключений при помощи функции listen(). Listen() используется, когда сокет connection oriented. Это значит, что есть выделенный сервер, принимающий входящие подключения, и есть клиенты. К слушающему сокету можно подключаться функцией connect, и на каждое подключение он будет создавать свой канал для общения с конкретным клиентом при помощи функции accept(). Обычно это используется для SOCK_STREAM сокетов. Если сокет connectionless, то не обязательно делать listen. Тогда нет выделенной роли сервера - все могут общаться со всеми. Правда тогда каждый из участников общения должен создать свой сокет через bind.</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Функция socket() работает очень похоже на socketpair, только она создает один сокет, а не два. Все остальные параметры такие же, как у socketpair.</a:t>
            </a:r>
            <a:endParaRPr sz="1500">
              <a:solidFill>
                <a:srgbClr val="222222"/>
              </a:solidFill>
              <a:highlight>
                <a:srgbClr val="F5F5F5"/>
              </a:highlight>
              <a:latin typeface="Arial"/>
              <a:ea typeface="Arial"/>
              <a:cs typeface="Arial"/>
              <a:sym typeface="Arial"/>
            </a:endParaRPr>
          </a:p>
        </p:txBody>
      </p:sp>
      <p:sp>
        <p:nvSpPr>
          <p:cNvPr id="875" name="Google Shape;875;gce050e64db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ce050e64db_0_2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892" name="Google Shape;892;gce050e64db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e050e64db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Но это не единственный способ выполнять задачи параллельно в одной системе. Еще есть механизмы IPC. Пару мы уже знаем - анонимная разделяемая память через mmap и pipe. У них есть минус - можно заводить такие IPC только между родственными процессами. Но они все же существуют. Про оба способа пока не шло речи, как о каналах коммуникации при распараллеливании чего либо. Посмотрим, как можно использовать pipe.</a:t>
            </a:r>
            <a:endParaRPr sz="1500">
              <a:solidFill>
                <a:srgbClr val="222222"/>
              </a:solidFill>
              <a:highlight>
                <a:srgbClr val="F5F5F5"/>
              </a:highlight>
              <a:latin typeface="Arial"/>
              <a:ea typeface="Arial"/>
              <a:cs typeface="Arial"/>
              <a:sym typeface="Arial"/>
            </a:endParaRPr>
          </a:p>
        </p:txBody>
      </p:sp>
      <p:sp>
        <p:nvSpPr>
          <p:cNvPr id="245" name="Google Shape;245;gce050e64db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ce050e64db_0_2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Затем нужно создать сокету имя. Функция bind делает это, принимая описание имени в структуре struct sockaddr. В этой структуре можно описать и имя доменного сокета, и адрес сетевого. То есть это такой "базовый класс", от которого наследуются структуры sockaddr_in, sockaddr_un и многие другие - sockaddr_ll, sockaddr_nl ... . Как здесь делается наследование? Это же С. В С есть два способа наследования. Первый - базовая структура включается в начало дочерней, и дочерняя может к ней кастоваться. И второй подходит, когда структуру хочется создать на стеке. Тогда базовая структура объявляется как набор общих полей + отступ, padding такого размера, что в него влезают атрибуты всех наследных структур. Именно вторым способом и наследуются sockaddr. В конце sockaddr есть padding. Когда sockaddr хочется использовать как sockaddr_un/in, он кастуется к этому типу, и все поля ложатся в padding. Единственное поле в базовом sockaddr - это sa_family, это поле устанавливается в семейство протоколов вроде AF_UNIX, AF_INET, AF_INET6 и т.д. От этого поля уже зависит, к чему можно кастовать sockaddr.</a:t>
            </a:r>
            <a:endParaRPr sz="1500">
              <a:solidFill>
                <a:srgbClr val="222222"/>
              </a:solidFill>
              <a:highlight>
                <a:srgbClr val="F5F5F5"/>
              </a:highlight>
              <a:latin typeface="Arial"/>
              <a:ea typeface="Arial"/>
              <a:cs typeface="Arial"/>
              <a:sym typeface="Arial"/>
            </a:endParaRPr>
          </a:p>
        </p:txBody>
      </p:sp>
      <p:sp>
        <p:nvSpPr>
          <p:cNvPr id="913" name="Google Shape;913;gce050e64db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ce050e64db_0_2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Зачем может понадобиться наследование повторением? Этот способ не очень легко поддерживается.Но 1) может захотеться поменять имена полей, если в новой структуре какое-то особое соглашение по ним, как в наследниках sockaddr, 2) уменьшить число зависимостей в коде. Чтобы включить базовую структуру, ее пришлось бы объявлять в заголовочном файле, который включат себе все реализации sockaddr. Если же структура повторяет родителя, то таких зависимостей нет.</a:t>
            </a:r>
            <a:endParaRPr sz="1500">
              <a:solidFill>
                <a:srgbClr val="222222"/>
              </a:solidFill>
              <a:highlight>
                <a:srgbClr val="F5F5F5"/>
              </a:highlight>
              <a:latin typeface="Arial"/>
              <a:ea typeface="Arial"/>
              <a:cs typeface="Arial"/>
              <a:sym typeface="Arial"/>
            </a:endParaRPr>
          </a:p>
        </p:txBody>
      </p:sp>
      <p:sp>
        <p:nvSpPr>
          <p:cNvPr id="936" name="Google Shape;936;gce050e64db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ce050e64db_0_2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Зачем может понадобиться наследование повторением? Этот способ не очень легко поддерживается.Но 1) может захотеться поменять имена полей, если в новой структуре какое-то особое соглашение по ним, как в наследниках sockaddr, 2) уменьшить число зависимостей в коде. Чтобы включить базовую структуру, ее пришлось бы объявлять в заголовочном файле, который включат себе все реализации sockaddr. Если же структура повторяет родителя, то таких зависимостей нет.</a:t>
            </a:r>
            <a:endParaRPr sz="1500">
              <a:solidFill>
                <a:srgbClr val="222222"/>
              </a:solidFill>
              <a:highlight>
                <a:srgbClr val="F5F5F5"/>
              </a:highlight>
              <a:latin typeface="Arial"/>
              <a:ea typeface="Arial"/>
              <a:cs typeface="Arial"/>
              <a:sym typeface="Arial"/>
            </a:endParaRPr>
          </a:p>
        </p:txBody>
      </p:sp>
      <p:sp>
        <p:nvSpPr>
          <p:cNvPr id="948" name="Google Shape;948;gce050e64db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ce050e64db_0_2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sockaddr_un - это адрес UNIX сокета. Первое поле, sun_family, наследуется от базового sockaddr. Второе поле - это путь к файлу сокета. UNIX сокеты - выглядят в файловой системе как обычные файлы, но их нельзя читать или писать в них.</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bind передается уже созданный сокет, указатель на один из вариантов sockaddr и размер этого наследника sockaddr.</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Дальше сокет либо может остаться таким, если он SOCK_DGRAM, и уже что-то читать или писать в другие сокеты. Либо стать сервером, позвав listen. Это обычно подходит только для SOCK_STREAM сокетов.</a:t>
            </a:r>
            <a:endParaRPr sz="1500">
              <a:solidFill>
                <a:srgbClr val="222222"/>
              </a:solidFill>
              <a:highlight>
                <a:srgbClr val="F5F5F5"/>
              </a:highlight>
              <a:latin typeface="Arial"/>
              <a:ea typeface="Arial"/>
              <a:cs typeface="Arial"/>
              <a:sym typeface="Arial"/>
            </a:endParaRPr>
          </a:p>
        </p:txBody>
      </p:sp>
      <p:sp>
        <p:nvSpPr>
          <p:cNvPr id="961" name="Google Shape;961;gce050e64db_0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ce050e64db_0_2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Сначала посмотрим, как будет работать пакетный сокет без listen. В примере я делаю кольцо из трех сокетов, каждый в своем процессе. Первый процесс посылает число следующему процессу, тот увеличивает его на 1 и шлет дальше, и так обратно до первого процесса.</a:t>
            </a:r>
            <a:endParaRPr sz="1500">
              <a:solidFill>
                <a:srgbClr val="222222"/>
              </a:solidFill>
              <a:highlight>
                <a:srgbClr val="F5F5F5"/>
              </a:highlight>
              <a:latin typeface="Arial"/>
              <a:ea typeface="Arial"/>
              <a:cs typeface="Arial"/>
              <a:sym typeface="Arial"/>
            </a:endParaRPr>
          </a:p>
        </p:txBody>
      </p:sp>
      <p:sp>
        <p:nvSpPr>
          <p:cNvPr id="974" name="Google Shape;974;gce050e64db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ce050e64db_0_12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Как видно, все работает, хотя не было сделано listen. Однако если завершить процессы и запустить еще раз, то первый сразу упадет - address is in use. Это потому, что я не удалил файл сокета после завершения работы с ним. Это можно сделать в коде при помощи обычного unlink, или прямо в терминале через rm.</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Что будет, если я сделаю SOCK_STREAM вместо SOCK_DGRAM? Любая попытка писать или читать такой сокет будет возвращать ошибку Socket is not connected.</a:t>
            </a:r>
            <a:endParaRPr sz="1500">
              <a:solidFill>
                <a:srgbClr val="222222"/>
              </a:solidFill>
              <a:highlight>
                <a:srgbClr val="F5F5F5"/>
              </a:highlight>
              <a:latin typeface="Arial"/>
              <a:ea typeface="Arial"/>
              <a:cs typeface="Arial"/>
              <a:sym typeface="Arial"/>
            </a:endParaRPr>
          </a:p>
        </p:txBody>
      </p:sp>
      <p:sp>
        <p:nvSpPr>
          <p:cNvPr id="987" name="Google Shape;987;gce050e64db_0_1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ce050e64db_0_3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Посмотрим пример с listen. В этом примере я сделал сервер, который запускает слушающий UNIX сокет и ждет входящих соединений. Когда соединение появляется, я выделяю ему собственный поток. Поток читает от клиента число и отправляет обратно его + 1. Заметьте, что я использую read/write вместо send/recv. Read/write работают в точности так же, только в них нельзя передать флаги. Флаги достаточно специфичны для разных ОС. Например, в Linux есть флаг MSG_DONTWAIT, которым можно указать вызову send/recv не блокироваться, если сейчас нельзя получить/отправить данные. Но вообще обычно используют fcntl() - этой функцией можно задавать флаги один раз, а не на каждый send/recv, и там больше выбор, наборы флагов более стандартизованы. В доменных сокетах UNIX из реально полезных флагов есть только MSG_DONTWAIT.</a:t>
            </a:r>
            <a:endParaRPr sz="1500">
              <a:solidFill>
                <a:srgbClr val="222222"/>
              </a:solidFill>
              <a:highlight>
                <a:srgbClr val="F5F5F5"/>
              </a:highlight>
              <a:latin typeface="Arial"/>
              <a:ea typeface="Arial"/>
              <a:cs typeface="Arial"/>
              <a:sym typeface="Arial"/>
            </a:endParaRPr>
          </a:p>
        </p:txBody>
      </p:sp>
      <p:sp>
        <p:nvSpPr>
          <p:cNvPr id="993" name="Google Shape;993;gce050e64db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ce050e64db_0_3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Клиент выглядит проще - он создает сокет, подсоединяется к серверу функцией connect, отправляет числа с клавиатуры.</a:t>
            </a:r>
            <a:endParaRPr sz="1500">
              <a:solidFill>
                <a:srgbClr val="222222"/>
              </a:solidFill>
              <a:highlight>
                <a:srgbClr val="F5F5F5"/>
              </a:highlight>
              <a:latin typeface="Arial"/>
              <a:ea typeface="Arial"/>
              <a:cs typeface="Arial"/>
              <a:sym typeface="Arial"/>
            </a:endParaRPr>
          </a:p>
        </p:txBody>
      </p:sp>
      <p:sp>
        <p:nvSpPr>
          <p:cNvPr id="1007" name="Google Shape;1007;gce050e64db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ce050e64db_0_3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1021" name="Google Shape;1021;gce050e64db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c9b4df3857_0_4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ru-RU"/>
              <a:t>Ссылка на код - https://github.com/tarantool/sysprog/tree/master/tasks/1</a:t>
            </a:r>
            <a:endParaRPr/>
          </a:p>
        </p:txBody>
      </p:sp>
      <p:sp>
        <p:nvSpPr>
          <p:cNvPr id="1028" name="Google Shape;1028;gc9b4df3857_0_4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e050e64db_0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В примере я реализую начало сортировки слиянием. Здесь каждый файл сортируется в отдельный массив, потом все массивы копируются в новый большой, над которым уже можно делать merge sort. На 4-х файлах размером по 20 миллионов чисел сортировка файлов выполнилась примерно за 3.45с усредненно по многим запускам.</a:t>
            </a:r>
            <a:endParaRPr sz="1500">
              <a:solidFill>
                <a:srgbClr val="222222"/>
              </a:solidFill>
              <a:highlight>
                <a:srgbClr val="F5F5F5"/>
              </a:highlight>
              <a:latin typeface="Arial"/>
              <a:ea typeface="Arial"/>
              <a:cs typeface="Arial"/>
              <a:sym typeface="Arial"/>
            </a:endParaRPr>
          </a:p>
        </p:txBody>
      </p:sp>
      <p:sp>
        <p:nvSpPr>
          <p:cNvPr id="262" name="Google Shape;262;gce050e64db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c9b4df38e8_0_1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gc9b4df38e8_0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e050e64db_0_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275" name="Google Shape;275;gce050e64db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e050e64db_0_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rPr lang="ru-RU" sz="1500">
                <a:solidFill>
                  <a:srgbClr val="222222"/>
                </a:solidFill>
                <a:highlight>
                  <a:srgbClr val="F5F5F5"/>
                </a:highlight>
                <a:latin typeface="Arial"/>
                <a:ea typeface="Arial"/>
                <a:cs typeface="Arial"/>
                <a:sym typeface="Arial"/>
              </a:rPr>
              <a:t>Здесь сортировка отдельных файлов отдана на выполнение дочерним процессам, а результат они возвращают через pipe. Такая реализация выполнила первую фазу сортировки за в среднем 2.3с. Видно, что ускорение вовсе не линейное - процессов работало 4, а ускорение в полтора раза, но оно все же заметно.</a:t>
            </a:r>
            <a:endParaRPr sz="1500">
              <a:solidFill>
                <a:srgbClr val="222222"/>
              </a:solidFill>
              <a:highlight>
                <a:srgbClr val="F5F5F5"/>
              </a:highlight>
              <a:latin typeface="Arial"/>
              <a:ea typeface="Arial"/>
              <a:cs typeface="Arial"/>
              <a:sym typeface="Arial"/>
            </a:endParaRPr>
          </a:p>
        </p:txBody>
      </p:sp>
      <p:sp>
        <p:nvSpPr>
          <p:cNvPr id="287" name="Google Shape;287;gce050e64db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e050e64db_0_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177800" rtl="0" algn="l">
              <a:lnSpc>
                <a:spcPct val="140000"/>
              </a:lnSpc>
              <a:spcBef>
                <a:spcPts val="0"/>
              </a:spcBef>
              <a:spcAft>
                <a:spcPts val="0"/>
              </a:spcAft>
              <a:buSzPts val="1100"/>
              <a:buNone/>
            </a:pPr>
            <a:r>
              <a:t/>
            </a:r>
            <a:endParaRPr sz="1500">
              <a:solidFill>
                <a:srgbClr val="222222"/>
              </a:solidFill>
              <a:highlight>
                <a:srgbClr val="F5F5F5"/>
              </a:highlight>
              <a:latin typeface="Arial"/>
              <a:ea typeface="Arial"/>
              <a:cs typeface="Arial"/>
              <a:sym typeface="Arial"/>
            </a:endParaRPr>
          </a:p>
        </p:txBody>
      </p:sp>
      <p:sp>
        <p:nvSpPr>
          <p:cNvPr id="303" name="Google Shape;303;gce050e64db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лист">
  <p:cSld name="Титульный лист">
    <p:bg>
      <p:bgPr>
        <a:solidFill>
          <a:srgbClr val="F5F6F6"/>
        </a:solidFill>
      </p:bgPr>
    </p:bg>
    <p:spTree>
      <p:nvGrpSpPr>
        <p:cNvPr id="7" name="Shape 7"/>
        <p:cNvGrpSpPr/>
        <p:nvPr/>
      </p:nvGrpSpPr>
      <p:grpSpPr>
        <a:xfrm>
          <a:off x="0" y="0"/>
          <a:ext cx="0" cy="0"/>
          <a:chOff x="0" y="0"/>
          <a:chExt cx="0" cy="0"/>
        </a:xfrm>
      </p:grpSpPr>
      <p:pic>
        <p:nvPicPr>
          <p:cNvPr descr="Рисунок 720" id="8" name="Google Shape;8;p2"/>
          <p:cNvPicPr preferRelativeResize="0"/>
          <p:nvPr/>
        </p:nvPicPr>
        <p:blipFill rotWithShape="1">
          <a:blip r:embed="rId2">
            <a:alphaModFix/>
          </a:blip>
          <a:srcRect b="65080" l="54788" r="38529" t="2981"/>
          <a:stretch/>
        </p:blipFill>
        <p:spPr>
          <a:xfrm rot="10800000">
            <a:off x="0" y="2400300"/>
            <a:ext cx="921952" cy="4457700"/>
          </a:xfrm>
          <a:prstGeom prst="rect">
            <a:avLst/>
          </a:prstGeom>
          <a:noFill/>
          <a:ln>
            <a:noFill/>
          </a:ln>
        </p:spPr>
      </p:pic>
      <p:sp>
        <p:nvSpPr>
          <p:cNvPr id="9" name="Google Shape;9;p2"/>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0" name="Google Shape;10;p2"/>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1" name="Google Shape;11;p2"/>
          <p:cNvGrpSpPr/>
          <p:nvPr/>
        </p:nvGrpSpPr>
        <p:grpSpPr>
          <a:xfrm rot="5400000">
            <a:off x="5183375" y="7380108"/>
            <a:ext cx="947872" cy="1802676"/>
            <a:chOff x="-20056" y="0"/>
            <a:chExt cx="947872" cy="1802676"/>
          </a:xfrm>
        </p:grpSpPr>
        <p:grpSp>
          <p:nvGrpSpPr>
            <p:cNvPr id="12" name="Google Shape;12;p2"/>
            <p:cNvGrpSpPr/>
            <p:nvPr/>
          </p:nvGrpSpPr>
          <p:grpSpPr>
            <a:xfrm>
              <a:off x="-20056" y="0"/>
              <a:ext cx="934913" cy="914400"/>
              <a:chOff x="12069729" y="-1340127"/>
              <a:chExt cx="934913" cy="914400"/>
            </a:xfrm>
          </p:grpSpPr>
          <p:cxnSp>
            <p:nvCxnSpPr>
              <p:cNvPr id="13" name="Google Shape;13;p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4" name="Google Shape;14;p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5" name="Google Shape;15;p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 name="Google Shape;16;p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7" name="Google Shape;17;p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 name="Google Shape;18;p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9" name="Google Shape;19;p2"/>
            <p:cNvGrpSpPr/>
            <p:nvPr/>
          </p:nvGrpSpPr>
          <p:grpSpPr>
            <a:xfrm>
              <a:off x="-7097" y="888276"/>
              <a:ext cx="934913" cy="914400"/>
              <a:chOff x="12069729" y="-1340127"/>
              <a:chExt cx="934913" cy="914400"/>
            </a:xfrm>
          </p:grpSpPr>
          <p:cxnSp>
            <p:nvCxnSpPr>
              <p:cNvPr id="20" name="Google Shape;20;p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1" name="Google Shape;21;p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2" name="Google Shape;22;p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3" name="Google Shape;23;p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4" name="Google Shape;24;p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5" name="Google Shape;25;p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26" name="Google Shape;26;p2"/>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sp>
        <p:nvSpPr>
          <p:cNvPr id="27" name="Google Shape;27;p2"/>
          <p:cNvSpPr txBox="1"/>
          <p:nvPr>
            <p:ph idx="3" type="body"/>
          </p:nvPr>
        </p:nvSpPr>
        <p:spPr>
          <a:xfrm>
            <a:off x="1651826" y="5925324"/>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28" name="Google Shape;28;p2"/>
          <p:cNvSpPr/>
          <p:nvPr/>
        </p:nvSpPr>
        <p:spPr>
          <a:xfrm>
            <a:off x="0" y="-62771"/>
            <a:ext cx="3412671" cy="1878885"/>
          </a:xfrm>
          <a:prstGeom prst="rect">
            <a:avLst/>
          </a:prstGeom>
          <a:solidFill>
            <a:srgbClr val="FB2938"/>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29" name="Google Shape;29;p2"/>
          <p:cNvPicPr preferRelativeResize="0"/>
          <p:nvPr/>
        </p:nvPicPr>
        <p:blipFill rotWithShape="1">
          <a:blip r:embed="rId4">
            <a:alphaModFix/>
          </a:blip>
          <a:srcRect b="0" l="0" r="0" t="0"/>
          <a:stretch/>
        </p:blipFill>
        <p:spPr>
          <a:xfrm>
            <a:off x="315598" y="276960"/>
            <a:ext cx="2296973" cy="12794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лист">
  <p:cSld name="1_Титульный лист">
    <p:bg>
      <p:bgPr>
        <a:solidFill>
          <a:srgbClr val="F5F6F6"/>
        </a:solidFill>
      </p:bgPr>
    </p:bg>
    <p:spTree>
      <p:nvGrpSpPr>
        <p:cNvPr id="89" name="Shape 89"/>
        <p:cNvGrpSpPr/>
        <p:nvPr/>
      </p:nvGrpSpPr>
      <p:grpSpPr>
        <a:xfrm>
          <a:off x="0" y="0"/>
          <a:ext cx="0" cy="0"/>
          <a:chOff x="0" y="0"/>
          <a:chExt cx="0" cy="0"/>
        </a:xfrm>
      </p:grpSpPr>
      <p:pic>
        <p:nvPicPr>
          <p:cNvPr id="90" name="Google Shape;90;p11"/>
          <p:cNvPicPr preferRelativeResize="0"/>
          <p:nvPr/>
        </p:nvPicPr>
        <p:blipFill rotWithShape="1">
          <a:blip r:embed="rId2">
            <a:alphaModFix/>
          </a:blip>
          <a:srcRect b="0" l="0" r="0" t="0"/>
          <a:stretch/>
        </p:blipFill>
        <p:spPr>
          <a:xfrm>
            <a:off x="6330050" y="1034349"/>
            <a:ext cx="7703507" cy="6858000"/>
          </a:xfrm>
          <a:prstGeom prst="rect">
            <a:avLst/>
          </a:prstGeom>
          <a:noFill/>
          <a:ln>
            <a:noFill/>
          </a:ln>
        </p:spPr>
      </p:pic>
      <p:pic>
        <p:nvPicPr>
          <p:cNvPr descr="Рисунок 720" id="91" name="Google Shape;91;p11"/>
          <p:cNvPicPr preferRelativeResize="0"/>
          <p:nvPr/>
        </p:nvPicPr>
        <p:blipFill rotWithShape="1">
          <a:blip r:embed="rId3">
            <a:alphaModFix/>
          </a:blip>
          <a:srcRect b="65080" l="54788" r="38529" t="2981"/>
          <a:stretch/>
        </p:blipFill>
        <p:spPr>
          <a:xfrm rot="10800000">
            <a:off x="-280867" y="3102803"/>
            <a:ext cx="921952" cy="4365282"/>
          </a:xfrm>
          <a:prstGeom prst="rect">
            <a:avLst/>
          </a:prstGeom>
          <a:noFill/>
          <a:ln>
            <a:noFill/>
          </a:ln>
        </p:spPr>
      </p:pic>
      <p:grpSp>
        <p:nvGrpSpPr>
          <p:cNvPr id="92" name="Google Shape;92;p11"/>
          <p:cNvGrpSpPr/>
          <p:nvPr/>
        </p:nvGrpSpPr>
        <p:grpSpPr>
          <a:xfrm rot="5400000">
            <a:off x="5183375" y="7380108"/>
            <a:ext cx="947872" cy="1802676"/>
            <a:chOff x="-20056" y="0"/>
            <a:chExt cx="947872" cy="1802676"/>
          </a:xfrm>
        </p:grpSpPr>
        <p:grpSp>
          <p:nvGrpSpPr>
            <p:cNvPr id="93" name="Google Shape;93;p11"/>
            <p:cNvGrpSpPr/>
            <p:nvPr/>
          </p:nvGrpSpPr>
          <p:grpSpPr>
            <a:xfrm>
              <a:off x="-20056" y="0"/>
              <a:ext cx="934913" cy="914400"/>
              <a:chOff x="12069729" y="-1340127"/>
              <a:chExt cx="934913" cy="914400"/>
            </a:xfrm>
          </p:grpSpPr>
          <p:cxnSp>
            <p:nvCxnSpPr>
              <p:cNvPr id="94" name="Google Shape;94;p11"/>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95" name="Google Shape;95;p11"/>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96" name="Google Shape;96;p11"/>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97" name="Google Shape;97;p11"/>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98" name="Google Shape;98;p11"/>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99" name="Google Shape;99;p11"/>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00" name="Google Shape;100;p11"/>
            <p:cNvGrpSpPr/>
            <p:nvPr/>
          </p:nvGrpSpPr>
          <p:grpSpPr>
            <a:xfrm>
              <a:off x="-7097" y="888276"/>
              <a:ext cx="934913" cy="914400"/>
              <a:chOff x="12069729" y="-1340127"/>
              <a:chExt cx="934913" cy="914400"/>
            </a:xfrm>
          </p:grpSpPr>
          <p:cxnSp>
            <p:nvCxnSpPr>
              <p:cNvPr id="101" name="Google Shape;101;p11"/>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02" name="Google Shape;102;p11"/>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03" name="Google Shape;103;p11"/>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04" name="Google Shape;104;p11"/>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05" name="Google Shape;105;p11"/>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06" name="Google Shape;106;p11"/>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sp>
        <p:nvSpPr>
          <p:cNvPr id="107" name="Google Shape;107;p11"/>
          <p:cNvSpPr txBox="1"/>
          <p:nvPr/>
        </p:nvSpPr>
        <p:spPr>
          <a:xfrm>
            <a:off x="817872" y="2922101"/>
            <a:ext cx="4473661" cy="7576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СПАСИБО</a:t>
            </a:r>
            <a:endParaRPr/>
          </a:p>
        </p:txBody>
      </p:sp>
      <p:sp>
        <p:nvSpPr>
          <p:cNvPr id="108" name="Google Shape;108;p11"/>
          <p:cNvSpPr txBox="1"/>
          <p:nvPr/>
        </p:nvSpPr>
        <p:spPr>
          <a:xfrm>
            <a:off x="830483" y="3685902"/>
            <a:ext cx="5984655" cy="17692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000000"/>
                </a:solidFill>
                <a:latin typeface="Proxima Nova"/>
                <a:ea typeface="Proxima Nova"/>
                <a:cs typeface="Proxima Nova"/>
                <a:sym typeface="Proxima Nova"/>
              </a:rPr>
              <a:t>ЗА ВНИМАНИЕ</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Титульный лист">
  <p:cSld name="6_Титульный лист">
    <p:bg>
      <p:bgPr>
        <a:solidFill>
          <a:srgbClr val="F5F6F6"/>
        </a:solidFill>
      </p:bgPr>
    </p:bg>
    <p:spTree>
      <p:nvGrpSpPr>
        <p:cNvPr id="109" name="Shape 109"/>
        <p:cNvGrpSpPr/>
        <p:nvPr/>
      </p:nvGrpSpPr>
      <p:grpSpPr>
        <a:xfrm>
          <a:off x="0" y="0"/>
          <a:ext cx="0" cy="0"/>
          <a:chOff x="0" y="0"/>
          <a:chExt cx="0" cy="0"/>
        </a:xfrm>
      </p:grpSpPr>
      <p:pic>
        <p:nvPicPr>
          <p:cNvPr descr="Рисунок 720" id="110" name="Google Shape;110;p12"/>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11" name="Google Shape;111;p12"/>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12" name="Google Shape;112;p12"/>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13" name="Google Shape;113;p12"/>
          <p:cNvGrpSpPr/>
          <p:nvPr/>
        </p:nvGrpSpPr>
        <p:grpSpPr>
          <a:xfrm rot="5400000">
            <a:off x="5183375" y="7380108"/>
            <a:ext cx="947872" cy="1802676"/>
            <a:chOff x="-20056" y="0"/>
            <a:chExt cx="947872" cy="1802676"/>
          </a:xfrm>
        </p:grpSpPr>
        <p:grpSp>
          <p:nvGrpSpPr>
            <p:cNvPr id="114" name="Google Shape;114;p12"/>
            <p:cNvGrpSpPr/>
            <p:nvPr/>
          </p:nvGrpSpPr>
          <p:grpSpPr>
            <a:xfrm>
              <a:off x="-20056" y="0"/>
              <a:ext cx="934913" cy="914400"/>
              <a:chOff x="12069729" y="-1340127"/>
              <a:chExt cx="934913" cy="914400"/>
            </a:xfrm>
          </p:grpSpPr>
          <p:cxnSp>
            <p:nvCxnSpPr>
              <p:cNvPr id="115" name="Google Shape;115;p1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16" name="Google Shape;116;p1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17" name="Google Shape;117;p1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18" name="Google Shape;118;p1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19" name="Google Shape;119;p1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0" name="Google Shape;120;p1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21" name="Google Shape;121;p12"/>
            <p:cNvGrpSpPr/>
            <p:nvPr/>
          </p:nvGrpSpPr>
          <p:grpSpPr>
            <a:xfrm>
              <a:off x="-7097" y="888276"/>
              <a:ext cx="934913" cy="914400"/>
              <a:chOff x="12069729" y="-1340127"/>
              <a:chExt cx="934913" cy="914400"/>
            </a:xfrm>
          </p:grpSpPr>
          <p:cxnSp>
            <p:nvCxnSpPr>
              <p:cNvPr id="122" name="Google Shape;122;p12"/>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23" name="Google Shape;123;p12"/>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4" name="Google Shape;124;p12"/>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25" name="Google Shape;125;p12"/>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26" name="Google Shape;126;p12"/>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27" name="Google Shape;127;p12"/>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28" name="Google Shape;128;p12"/>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129" name="Google Shape;129;p12"/>
          <p:cNvPicPr preferRelativeResize="0"/>
          <p:nvPr/>
        </p:nvPicPr>
        <p:blipFill rotWithShape="1">
          <a:blip r:embed="rId4">
            <a:alphaModFix/>
          </a:blip>
          <a:srcRect b="0" l="0" r="0" t="0"/>
          <a:stretch/>
        </p:blipFill>
        <p:spPr>
          <a:xfrm>
            <a:off x="1651826" y="2074137"/>
            <a:ext cx="3225649" cy="707163"/>
          </a:xfrm>
          <a:prstGeom prst="rect">
            <a:avLst/>
          </a:prstGeom>
          <a:noFill/>
          <a:ln>
            <a:noFill/>
          </a:ln>
        </p:spPr>
      </p:pic>
    </p:spTree>
  </p:cSld>
  <p:clrMapOvr>
    <a:masterClrMapping/>
  </p:clrMapOvr>
  <p:extLst>
    <p:ext uri="{DCECCB84-F9BA-43D5-87BE-67443E8EF086}">
      <p15:sldGuideLst>
        <p15:guide id="1" orient="horz" pos="1752">
          <p15:clr>
            <a:srgbClr val="FBAE40"/>
          </p15:clr>
        </p15:guide>
        <p15:guide id="2" pos="10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Титульный лист">
  <p:cSld name="5_Титульный лист">
    <p:bg>
      <p:bgPr>
        <a:solidFill>
          <a:srgbClr val="F5F6F6"/>
        </a:solidFill>
      </p:bgPr>
    </p:bg>
    <p:spTree>
      <p:nvGrpSpPr>
        <p:cNvPr id="130" name="Shape 130"/>
        <p:cNvGrpSpPr/>
        <p:nvPr/>
      </p:nvGrpSpPr>
      <p:grpSpPr>
        <a:xfrm>
          <a:off x="0" y="0"/>
          <a:ext cx="0" cy="0"/>
          <a:chOff x="0" y="0"/>
          <a:chExt cx="0" cy="0"/>
        </a:xfrm>
      </p:grpSpPr>
      <p:pic>
        <p:nvPicPr>
          <p:cNvPr descr="Рисунок 720" id="131" name="Google Shape;131;p13"/>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32" name="Google Shape;132;p13"/>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33" name="Google Shape;133;p13"/>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id="134" name="Google Shape;134;p13"/>
          <p:cNvPicPr preferRelativeResize="0"/>
          <p:nvPr/>
        </p:nvPicPr>
        <p:blipFill rotWithShape="1">
          <a:blip r:embed="rId3">
            <a:alphaModFix/>
          </a:blip>
          <a:srcRect b="0" l="0" r="0" t="0"/>
          <a:stretch/>
        </p:blipFill>
        <p:spPr>
          <a:xfrm>
            <a:off x="1651826" y="2497249"/>
            <a:ext cx="2565332" cy="301298"/>
          </a:xfrm>
          <a:prstGeom prst="rect">
            <a:avLst/>
          </a:prstGeom>
          <a:noFill/>
          <a:ln>
            <a:noFill/>
          </a:ln>
        </p:spPr>
      </p:pic>
      <p:grpSp>
        <p:nvGrpSpPr>
          <p:cNvPr id="135" name="Google Shape;135;p13"/>
          <p:cNvGrpSpPr/>
          <p:nvPr/>
        </p:nvGrpSpPr>
        <p:grpSpPr>
          <a:xfrm rot="5400000">
            <a:off x="5183375" y="7380108"/>
            <a:ext cx="947872" cy="1802676"/>
            <a:chOff x="-20056" y="0"/>
            <a:chExt cx="947872" cy="1802676"/>
          </a:xfrm>
        </p:grpSpPr>
        <p:grpSp>
          <p:nvGrpSpPr>
            <p:cNvPr id="136" name="Google Shape;136;p13"/>
            <p:cNvGrpSpPr/>
            <p:nvPr/>
          </p:nvGrpSpPr>
          <p:grpSpPr>
            <a:xfrm>
              <a:off x="-20056" y="0"/>
              <a:ext cx="934913" cy="914400"/>
              <a:chOff x="12069729" y="-1340127"/>
              <a:chExt cx="934913" cy="914400"/>
            </a:xfrm>
          </p:grpSpPr>
          <p:cxnSp>
            <p:nvCxnSpPr>
              <p:cNvPr id="137" name="Google Shape;137;p1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38" name="Google Shape;138;p1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39" name="Google Shape;139;p1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40" name="Google Shape;140;p1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41" name="Google Shape;141;p1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2" name="Google Shape;142;p1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43" name="Google Shape;143;p13"/>
            <p:cNvGrpSpPr/>
            <p:nvPr/>
          </p:nvGrpSpPr>
          <p:grpSpPr>
            <a:xfrm>
              <a:off x="-7097" y="888276"/>
              <a:ext cx="934913" cy="914400"/>
              <a:chOff x="12069729" y="-1340127"/>
              <a:chExt cx="934913" cy="914400"/>
            </a:xfrm>
          </p:grpSpPr>
          <p:cxnSp>
            <p:nvCxnSpPr>
              <p:cNvPr id="144" name="Google Shape;144;p13"/>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45" name="Google Shape;145;p13"/>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6" name="Google Shape;146;p13"/>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47" name="Google Shape;147;p13"/>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48" name="Google Shape;148;p13"/>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49" name="Google Shape;149;p13"/>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50" name="Google Shape;150;p13"/>
          <p:cNvPicPr preferRelativeResize="0"/>
          <p:nvPr/>
        </p:nvPicPr>
        <p:blipFill rotWithShape="1">
          <a:blip r:embed="rId4">
            <a:alphaModFix/>
          </a:blip>
          <a:srcRect b="0" l="0" r="0" t="0"/>
          <a:stretch/>
        </p:blipFill>
        <p:spPr>
          <a:xfrm>
            <a:off x="6602729" y="1568834"/>
            <a:ext cx="5589271" cy="6858000"/>
          </a:xfrm>
          <a:prstGeom prst="rect">
            <a:avLst/>
          </a:prstGeom>
          <a:noFill/>
          <a:ln>
            <a:noFill/>
          </a:ln>
        </p:spPr>
      </p:pic>
      <p:sp>
        <p:nvSpPr>
          <p:cNvPr id="151" name="Google Shape;151;p13"/>
          <p:cNvSpPr txBox="1"/>
          <p:nvPr>
            <p:ph idx="3" type="body"/>
          </p:nvPr>
        </p:nvSpPr>
        <p:spPr>
          <a:xfrm>
            <a:off x="1651826" y="5925324"/>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Титульный лист">
  <p:cSld name="3_Титульный лист">
    <p:bg>
      <p:bgPr>
        <a:solidFill>
          <a:srgbClr val="F5F6F6"/>
        </a:solidFill>
      </p:bgPr>
    </p:bg>
    <p:spTree>
      <p:nvGrpSpPr>
        <p:cNvPr id="152" name="Shape 152"/>
        <p:cNvGrpSpPr/>
        <p:nvPr/>
      </p:nvGrpSpPr>
      <p:grpSpPr>
        <a:xfrm>
          <a:off x="0" y="0"/>
          <a:ext cx="0" cy="0"/>
          <a:chOff x="0" y="0"/>
          <a:chExt cx="0" cy="0"/>
        </a:xfrm>
      </p:grpSpPr>
      <p:pic>
        <p:nvPicPr>
          <p:cNvPr descr="Рисунок 720" id="153" name="Google Shape;153;p14"/>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54" name="Google Shape;154;p14"/>
          <p:cNvSpPr txBox="1"/>
          <p:nvPr>
            <p:ph idx="1" type="body"/>
          </p:nvPr>
        </p:nvSpPr>
        <p:spPr>
          <a:xfrm>
            <a:off x="1651826"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55" name="Google Shape;155;p14"/>
          <p:cNvSpPr txBox="1"/>
          <p:nvPr>
            <p:ph idx="2" type="body"/>
          </p:nvPr>
        </p:nvSpPr>
        <p:spPr>
          <a:xfrm>
            <a:off x="1651826"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56" name="Google Shape;156;p14"/>
          <p:cNvGrpSpPr/>
          <p:nvPr/>
        </p:nvGrpSpPr>
        <p:grpSpPr>
          <a:xfrm rot="5400000">
            <a:off x="5183375" y="7380108"/>
            <a:ext cx="947872" cy="1802676"/>
            <a:chOff x="-20056" y="0"/>
            <a:chExt cx="947872" cy="1802676"/>
          </a:xfrm>
        </p:grpSpPr>
        <p:grpSp>
          <p:nvGrpSpPr>
            <p:cNvPr id="157" name="Google Shape;157;p14"/>
            <p:cNvGrpSpPr/>
            <p:nvPr/>
          </p:nvGrpSpPr>
          <p:grpSpPr>
            <a:xfrm>
              <a:off x="-20056" y="0"/>
              <a:ext cx="934913" cy="914400"/>
              <a:chOff x="12069729" y="-1340127"/>
              <a:chExt cx="934913" cy="914400"/>
            </a:xfrm>
          </p:grpSpPr>
          <p:cxnSp>
            <p:nvCxnSpPr>
              <p:cNvPr id="158" name="Google Shape;158;p14"/>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59" name="Google Shape;159;p14"/>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0" name="Google Shape;160;p14"/>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1" name="Google Shape;161;p14"/>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62" name="Google Shape;162;p14"/>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3" name="Google Shape;163;p14"/>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64" name="Google Shape;164;p14"/>
            <p:cNvGrpSpPr/>
            <p:nvPr/>
          </p:nvGrpSpPr>
          <p:grpSpPr>
            <a:xfrm>
              <a:off x="-7097" y="888276"/>
              <a:ext cx="934913" cy="914400"/>
              <a:chOff x="12069729" y="-1340127"/>
              <a:chExt cx="934913" cy="914400"/>
            </a:xfrm>
          </p:grpSpPr>
          <p:cxnSp>
            <p:nvCxnSpPr>
              <p:cNvPr id="165" name="Google Shape;165;p14"/>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66" name="Google Shape;166;p14"/>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67" name="Google Shape;167;p14"/>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68" name="Google Shape;168;p14"/>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69" name="Google Shape;169;p14"/>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70" name="Google Shape;170;p14"/>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71" name="Google Shape;171;p14"/>
          <p:cNvPicPr preferRelativeResize="0"/>
          <p:nvPr/>
        </p:nvPicPr>
        <p:blipFill rotWithShape="1">
          <a:blip r:embed="rId3">
            <a:alphaModFix/>
          </a:blip>
          <a:srcRect b="0" l="0" r="0" t="0"/>
          <a:stretch/>
        </p:blipFill>
        <p:spPr>
          <a:xfrm>
            <a:off x="6602729" y="1568834"/>
            <a:ext cx="5589271" cy="6858000"/>
          </a:xfrm>
          <a:prstGeom prst="rect">
            <a:avLst/>
          </a:prstGeom>
          <a:noFill/>
          <a:ln>
            <a:noFill/>
          </a:ln>
        </p:spPr>
      </p:pic>
      <p:pic>
        <p:nvPicPr>
          <p:cNvPr id="172" name="Google Shape;172;p14"/>
          <p:cNvPicPr preferRelativeResize="0"/>
          <p:nvPr/>
        </p:nvPicPr>
        <p:blipFill rotWithShape="1">
          <a:blip r:embed="rId4">
            <a:alphaModFix/>
          </a:blip>
          <a:srcRect b="0" l="0" r="0" t="0"/>
          <a:stretch/>
        </p:blipFill>
        <p:spPr>
          <a:xfrm>
            <a:off x="1651826" y="2532889"/>
            <a:ext cx="2255993" cy="286511"/>
          </a:xfrm>
          <a:prstGeom prst="rect">
            <a:avLst/>
          </a:prstGeom>
          <a:noFill/>
          <a:ln>
            <a:noFill/>
          </a:ln>
        </p:spPr>
      </p:pic>
    </p:spTree>
  </p:cSld>
  <p:clrMapOvr>
    <a:masterClrMapping/>
  </p:clrMapOvr>
  <p:extLst>
    <p:ext uri="{DCECCB84-F9BA-43D5-87BE-67443E8EF086}">
      <p15:sldGuideLst>
        <p15:guide id="1" orient="horz" pos="1776">
          <p15:clr>
            <a:srgbClr val="FBAE40"/>
          </p15:clr>
        </p15:guide>
        <p15:guide id="2" orient="horz" pos="1560">
          <p15:clr>
            <a:srgbClr val="FBAE40"/>
          </p15:clr>
        </p15:guide>
        <p15:guide id="3" pos="2664">
          <p15:clr>
            <a:srgbClr val="FBAE40"/>
          </p15:clr>
        </p15:guide>
        <p15:guide id="4" pos="10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Титульный лист">
  <p:cSld name="4_Титульный лист">
    <p:bg>
      <p:bgPr>
        <a:solidFill>
          <a:srgbClr val="F5F6F6"/>
        </a:solidFill>
      </p:bgPr>
    </p:bg>
    <p:spTree>
      <p:nvGrpSpPr>
        <p:cNvPr id="173" name="Shape 173"/>
        <p:cNvGrpSpPr/>
        <p:nvPr/>
      </p:nvGrpSpPr>
      <p:grpSpPr>
        <a:xfrm>
          <a:off x="0" y="0"/>
          <a:ext cx="0" cy="0"/>
          <a:chOff x="0" y="0"/>
          <a:chExt cx="0" cy="0"/>
        </a:xfrm>
      </p:grpSpPr>
      <p:sp>
        <p:nvSpPr>
          <p:cNvPr id="174" name="Google Shape;174;p15"/>
          <p:cNvSpPr txBox="1"/>
          <p:nvPr>
            <p:ph idx="1" type="body"/>
          </p:nvPr>
        </p:nvSpPr>
        <p:spPr>
          <a:xfrm>
            <a:off x="5469372"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75" name="Google Shape;175;p15"/>
          <p:cNvSpPr txBox="1"/>
          <p:nvPr>
            <p:ph idx="2" type="body"/>
          </p:nvPr>
        </p:nvSpPr>
        <p:spPr>
          <a:xfrm>
            <a:off x="5469372"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76" name="Google Shape;176;p15"/>
          <p:cNvGrpSpPr/>
          <p:nvPr/>
        </p:nvGrpSpPr>
        <p:grpSpPr>
          <a:xfrm rot="5400000">
            <a:off x="5183375" y="7380108"/>
            <a:ext cx="947872" cy="1802676"/>
            <a:chOff x="-20056" y="0"/>
            <a:chExt cx="947872" cy="1802676"/>
          </a:xfrm>
        </p:grpSpPr>
        <p:grpSp>
          <p:nvGrpSpPr>
            <p:cNvPr id="177" name="Google Shape;177;p15"/>
            <p:cNvGrpSpPr/>
            <p:nvPr/>
          </p:nvGrpSpPr>
          <p:grpSpPr>
            <a:xfrm>
              <a:off x="-20056" y="0"/>
              <a:ext cx="934913" cy="914400"/>
              <a:chOff x="12069729" y="-1340127"/>
              <a:chExt cx="934913" cy="914400"/>
            </a:xfrm>
          </p:grpSpPr>
          <p:cxnSp>
            <p:nvCxnSpPr>
              <p:cNvPr id="178" name="Google Shape;178;p15"/>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79" name="Google Shape;179;p15"/>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0" name="Google Shape;180;p15"/>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81" name="Google Shape;181;p15"/>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82" name="Google Shape;182;p15"/>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3" name="Google Shape;183;p15"/>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184" name="Google Shape;184;p15"/>
            <p:cNvGrpSpPr/>
            <p:nvPr/>
          </p:nvGrpSpPr>
          <p:grpSpPr>
            <a:xfrm>
              <a:off x="-7097" y="888276"/>
              <a:ext cx="934913" cy="914400"/>
              <a:chOff x="12069729" y="-1340127"/>
              <a:chExt cx="934913" cy="914400"/>
            </a:xfrm>
          </p:grpSpPr>
          <p:cxnSp>
            <p:nvCxnSpPr>
              <p:cNvPr id="185" name="Google Shape;185;p15"/>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186" name="Google Shape;186;p15"/>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87" name="Google Shape;187;p15"/>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188" name="Google Shape;188;p15"/>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189" name="Google Shape;189;p15"/>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190" name="Google Shape;190;p15"/>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191" name="Google Shape;191;p15"/>
          <p:cNvPicPr preferRelativeResize="0"/>
          <p:nvPr/>
        </p:nvPicPr>
        <p:blipFill rotWithShape="1">
          <a:blip r:embed="rId2">
            <a:alphaModFix/>
          </a:blip>
          <a:srcRect b="0" l="0" r="0" t="0"/>
          <a:stretch/>
        </p:blipFill>
        <p:spPr>
          <a:xfrm>
            <a:off x="5453187" y="2416919"/>
            <a:ext cx="1841486" cy="419097"/>
          </a:xfrm>
          <a:prstGeom prst="rect">
            <a:avLst/>
          </a:prstGeom>
          <a:noFill/>
          <a:ln>
            <a:noFill/>
          </a:ln>
        </p:spPr>
      </p:pic>
      <p:pic>
        <p:nvPicPr>
          <p:cNvPr descr="Рисунок 720" id="192" name="Google Shape;192;p15"/>
          <p:cNvPicPr preferRelativeResize="0"/>
          <p:nvPr/>
        </p:nvPicPr>
        <p:blipFill rotWithShape="1">
          <a:blip r:embed="rId3">
            <a:alphaModFix/>
          </a:blip>
          <a:srcRect b="65080" l="54788" r="38529" t="2981"/>
          <a:stretch/>
        </p:blipFill>
        <p:spPr>
          <a:xfrm rot="10800000">
            <a:off x="11270047" y="2492718"/>
            <a:ext cx="921952" cy="4365282"/>
          </a:xfrm>
          <a:prstGeom prst="rect">
            <a:avLst/>
          </a:prstGeom>
          <a:noFill/>
          <a:ln>
            <a:noFill/>
          </a:ln>
        </p:spPr>
      </p:pic>
      <p:pic>
        <p:nvPicPr>
          <p:cNvPr id="193" name="Google Shape;193;p15"/>
          <p:cNvPicPr preferRelativeResize="0"/>
          <p:nvPr/>
        </p:nvPicPr>
        <p:blipFill rotWithShape="1">
          <a:blip r:embed="rId4">
            <a:alphaModFix/>
          </a:blip>
          <a:srcRect b="0" l="0" r="0" t="0"/>
          <a:stretch/>
        </p:blipFill>
        <p:spPr>
          <a:xfrm rot="-241090">
            <a:off x="278202" y="2345788"/>
            <a:ext cx="5049832" cy="41804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Титульный лист">
  <p:cSld name="2_Титульный лист">
    <p:bg>
      <p:bgPr>
        <a:solidFill>
          <a:srgbClr val="F5F6F6"/>
        </a:solidFill>
      </p:bgPr>
    </p:bg>
    <p:spTree>
      <p:nvGrpSpPr>
        <p:cNvPr id="194" name="Shape 194"/>
        <p:cNvGrpSpPr/>
        <p:nvPr/>
      </p:nvGrpSpPr>
      <p:grpSpPr>
        <a:xfrm>
          <a:off x="0" y="0"/>
          <a:ext cx="0" cy="0"/>
          <a:chOff x="0" y="0"/>
          <a:chExt cx="0" cy="0"/>
        </a:xfrm>
      </p:grpSpPr>
      <p:pic>
        <p:nvPicPr>
          <p:cNvPr descr="Рисунок 720" id="195" name="Google Shape;195;p16"/>
          <p:cNvPicPr preferRelativeResize="0"/>
          <p:nvPr/>
        </p:nvPicPr>
        <p:blipFill rotWithShape="1">
          <a:blip r:embed="rId2">
            <a:alphaModFix/>
          </a:blip>
          <a:srcRect b="65080" l="54788" r="38529" t="2981"/>
          <a:stretch/>
        </p:blipFill>
        <p:spPr>
          <a:xfrm rot="10800000">
            <a:off x="0" y="2492718"/>
            <a:ext cx="921952" cy="4365282"/>
          </a:xfrm>
          <a:prstGeom prst="rect">
            <a:avLst/>
          </a:prstGeom>
          <a:noFill/>
          <a:ln>
            <a:noFill/>
          </a:ln>
        </p:spPr>
      </p:pic>
      <p:sp>
        <p:nvSpPr>
          <p:cNvPr id="196" name="Google Shape;196;p16"/>
          <p:cNvSpPr txBox="1"/>
          <p:nvPr>
            <p:ph idx="1" type="body"/>
          </p:nvPr>
        </p:nvSpPr>
        <p:spPr>
          <a:xfrm>
            <a:off x="1436693" y="5243565"/>
            <a:ext cx="5799600" cy="3320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342900" lvl="1" marL="9144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2pPr>
            <a:lvl3pPr indent="-342900" lvl="2" marL="13716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3pPr>
            <a:lvl4pPr indent="-342900" lvl="3" marL="18288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4pPr>
            <a:lvl5pPr indent="-342900" lvl="4" marL="2286000" marR="0" rtl="0" algn="l">
              <a:lnSpc>
                <a:spcPct val="90000"/>
              </a:lnSpc>
              <a:spcBef>
                <a:spcPts val="1000"/>
              </a:spcBef>
              <a:spcAft>
                <a:spcPts val="0"/>
              </a:spcAft>
              <a:buClr>
                <a:srgbClr val="323332"/>
              </a:buClr>
              <a:buSzPts val="1800"/>
              <a:buFont typeface="Arial"/>
              <a:buChar char="•"/>
              <a:defRPr b="0" i="0" sz="1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197" name="Google Shape;197;p16"/>
          <p:cNvSpPr txBox="1"/>
          <p:nvPr>
            <p:ph idx="2" type="body"/>
          </p:nvPr>
        </p:nvSpPr>
        <p:spPr>
          <a:xfrm>
            <a:off x="1436693" y="3366229"/>
            <a:ext cx="5800675" cy="1631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000000"/>
              </a:buClr>
              <a:buSzPts val="4400"/>
              <a:buFont typeface="Arial"/>
              <a:buNone/>
              <a:defRPr b="1" i="0" sz="44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grpSp>
        <p:nvGrpSpPr>
          <p:cNvPr id="198" name="Google Shape;198;p16"/>
          <p:cNvGrpSpPr/>
          <p:nvPr/>
        </p:nvGrpSpPr>
        <p:grpSpPr>
          <a:xfrm rot="5400000">
            <a:off x="5183375" y="7380108"/>
            <a:ext cx="947872" cy="1802676"/>
            <a:chOff x="-20056" y="0"/>
            <a:chExt cx="947872" cy="1802676"/>
          </a:xfrm>
        </p:grpSpPr>
        <p:grpSp>
          <p:nvGrpSpPr>
            <p:cNvPr id="199" name="Google Shape;199;p16"/>
            <p:cNvGrpSpPr/>
            <p:nvPr/>
          </p:nvGrpSpPr>
          <p:grpSpPr>
            <a:xfrm>
              <a:off x="-20056" y="0"/>
              <a:ext cx="934913" cy="914400"/>
              <a:chOff x="12069729" y="-1340127"/>
              <a:chExt cx="934913" cy="914400"/>
            </a:xfrm>
          </p:grpSpPr>
          <p:cxnSp>
            <p:nvCxnSpPr>
              <p:cNvPr id="200" name="Google Shape;200;p16"/>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01" name="Google Shape;201;p16"/>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2" name="Google Shape;202;p16"/>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03" name="Google Shape;203;p16"/>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04" name="Google Shape;204;p16"/>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5" name="Google Shape;205;p16"/>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nvGrpSpPr>
            <p:cNvPr id="206" name="Google Shape;206;p16"/>
            <p:cNvGrpSpPr/>
            <p:nvPr/>
          </p:nvGrpSpPr>
          <p:grpSpPr>
            <a:xfrm>
              <a:off x="-7097" y="888276"/>
              <a:ext cx="934913" cy="914400"/>
              <a:chOff x="12069729" y="-1340127"/>
              <a:chExt cx="934913" cy="914400"/>
            </a:xfrm>
          </p:grpSpPr>
          <p:cxnSp>
            <p:nvCxnSpPr>
              <p:cNvPr id="207" name="Google Shape;207;p16"/>
              <p:cNvCxnSpPr/>
              <p:nvPr/>
            </p:nvCxnSpPr>
            <p:spPr>
              <a:xfrm flipH="1">
                <a:off x="12069729" y="-1340127"/>
                <a:ext cx="169677" cy="169677"/>
              </a:xfrm>
              <a:prstGeom prst="straightConnector1">
                <a:avLst/>
              </a:prstGeom>
              <a:noFill/>
              <a:ln cap="flat" cmpd="sng" w="12700">
                <a:solidFill>
                  <a:srgbClr val="D8D8D8"/>
                </a:solidFill>
                <a:prstDash val="solid"/>
                <a:miter lim="800000"/>
                <a:headEnd len="sm" w="sm" type="none"/>
                <a:tailEnd len="sm" w="sm" type="none"/>
              </a:ln>
            </p:spPr>
          </p:cxnSp>
          <p:cxnSp>
            <p:nvCxnSpPr>
              <p:cNvPr id="208" name="Google Shape;208;p16"/>
              <p:cNvCxnSpPr/>
              <p:nvPr/>
            </p:nvCxnSpPr>
            <p:spPr>
              <a:xfrm flipH="1">
                <a:off x="12069729" y="-1340127"/>
                <a:ext cx="47015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09" name="Google Shape;209;p16"/>
              <p:cNvCxnSpPr/>
              <p:nvPr/>
            </p:nvCxnSpPr>
            <p:spPr>
              <a:xfrm flipH="1">
                <a:off x="12082687" y="-1340127"/>
                <a:ext cx="757681" cy="757681"/>
              </a:xfrm>
              <a:prstGeom prst="straightConnector1">
                <a:avLst/>
              </a:prstGeom>
              <a:noFill/>
              <a:ln cap="flat" cmpd="sng" w="12700">
                <a:solidFill>
                  <a:srgbClr val="D8D8D8"/>
                </a:solidFill>
                <a:prstDash val="solid"/>
                <a:miter lim="800000"/>
                <a:headEnd len="sm" w="sm" type="none"/>
                <a:tailEnd len="sm" w="sm" type="none"/>
              </a:ln>
            </p:spPr>
          </p:cxnSp>
          <p:cxnSp>
            <p:nvCxnSpPr>
              <p:cNvPr id="210" name="Google Shape;210;p16"/>
              <p:cNvCxnSpPr/>
              <p:nvPr/>
            </p:nvCxnSpPr>
            <p:spPr>
              <a:xfrm flipH="1">
                <a:off x="12226449" y="-1183407"/>
                <a:ext cx="757680" cy="757680"/>
              </a:xfrm>
              <a:prstGeom prst="straightConnector1">
                <a:avLst/>
              </a:prstGeom>
              <a:noFill/>
              <a:ln cap="flat" cmpd="sng" w="12700">
                <a:solidFill>
                  <a:srgbClr val="D8D8D8"/>
                </a:solidFill>
                <a:prstDash val="solid"/>
                <a:miter lim="800000"/>
                <a:headEnd len="sm" w="sm" type="none"/>
                <a:tailEnd len="sm" w="sm" type="none"/>
              </a:ln>
            </p:spPr>
          </p:cxnSp>
          <p:cxnSp>
            <p:nvCxnSpPr>
              <p:cNvPr id="211" name="Google Shape;211;p16"/>
              <p:cNvCxnSpPr/>
              <p:nvPr/>
            </p:nvCxnSpPr>
            <p:spPr>
              <a:xfrm flipH="1">
                <a:off x="12526931" y="-882927"/>
                <a:ext cx="457198" cy="457200"/>
              </a:xfrm>
              <a:prstGeom prst="straightConnector1">
                <a:avLst/>
              </a:prstGeom>
              <a:noFill/>
              <a:ln cap="flat" cmpd="sng" w="12700">
                <a:solidFill>
                  <a:srgbClr val="D8D8D8"/>
                </a:solidFill>
                <a:prstDash val="solid"/>
                <a:miter lim="800000"/>
                <a:headEnd len="sm" w="sm" type="none"/>
                <a:tailEnd len="sm" w="sm" type="none"/>
              </a:ln>
            </p:spPr>
          </p:cxnSp>
          <p:cxnSp>
            <p:nvCxnSpPr>
              <p:cNvPr id="212" name="Google Shape;212;p16"/>
              <p:cNvCxnSpPr/>
              <p:nvPr/>
            </p:nvCxnSpPr>
            <p:spPr>
              <a:xfrm flipH="1">
                <a:off x="12827410" y="-602959"/>
                <a:ext cx="177232" cy="177232"/>
              </a:xfrm>
              <a:prstGeom prst="straightConnector1">
                <a:avLst/>
              </a:prstGeom>
              <a:noFill/>
              <a:ln cap="flat" cmpd="sng" w="12700">
                <a:solidFill>
                  <a:srgbClr val="D8D8D8"/>
                </a:solidFill>
                <a:prstDash val="solid"/>
                <a:miter lim="800000"/>
                <a:headEnd len="sm" w="sm" type="none"/>
                <a:tailEnd len="sm" w="sm" type="none"/>
              </a:ln>
            </p:spPr>
          </p:cxnSp>
        </p:grpSp>
      </p:grpSp>
      <p:pic>
        <p:nvPicPr>
          <p:cNvPr id="213" name="Google Shape;213;p16"/>
          <p:cNvPicPr preferRelativeResize="0"/>
          <p:nvPr/>
        </p:nvPicPr>
        <p:blipFill rotWithShape="1">
          <a:blip r:embed="rId3">
            <a:alphaModFix/>
          </a:blip>
          <a:srcRect b="0" l="0" r="0" t="0"/>
          <a:stretch/>
        </p:blipFill>
        <p:spPr>
          <a:xfrm>
            <a:off x="1436693" y="2500827"/>
            <a:ext cx="1473146" cy="190493"/>
          </a:xfrm>
          <a:prstGeom prst="rect">
            <a:avLst/>
          </a:prstGeom>
          <a:noFill/>
          <a:ln>
            <a:noFill/>
          </a:ln>
        </p:spPr>
      </p:pic>
      <p:sp>
        <p:nvSpPr>
          <p:cNvPr id="214" name="Google Shape;214;p16"/>
          <p:cNvSpPr/>
          <p:nvPr/>
        </p:nvSpPr>
        <p:spPr>
          <a:xfrm>
            <a:off x="7452501" y="938437"/>
            <a:ext cx="5279923" cy="6165180"/>
          </a:xfrm>
          <a:custGeom>
            <a:rect b="b" l="l" r="r" t="t"/>
            <a:pathLst>
              <a:path extrusionOk="0" h="5751871" w="4925961">
                <a:moveTo>
                  <a:pt x="1327355" y="5722374"/>
                </a:moveTo>
                <a:lnTo>
                  <a:pt x="855406" y="4277032"/>
                </a:lnTo>
                <a:lnTo>
                  <a:pt x="0" y="4218039"/>
                </a:lnTo>
                <a:lnTo>
                  <a:pt x="530942" y="2094271"/>
                </a:lnTo>
                <a:lnTo>
                  <a:pt x="1032387" y="1681316"/>
                </a:lnTo>
                <a:lnTo>
                  <a:pt x="1504335" y="265471"/>
                </a:lnTo>
                <a:lnTo>
                  <a:pt x="2448232" y="0"/>
                </a:lnTo>
                <a:lnTo>
                  <a:pt x="2949677" y="560439"/>
                </a:lnTo>
                <a:lnTo>
                  <a:pt x="2890684" y="1740310"/>
                </a:lnTo>
                <a:lnTo>
                  <a:pt x="4925961" y="1710813"/>
                </a:lnTo>
                <a:lnTo>
                  <a:pt x="4483509" y="3598606"/>
                </a:lnTo>
                <a:lnTo>
                  <a:pt x="3628103" y="4070555"/>
                </a:lnTo>
                <a:lnTo>
                  <a:pt x="4041058" y="5751871"/>
                </a:lnTo>
                <a:lnTo>
                  <a:pt x="1327355" y="5722374"/>
                </a:lnTo>
                <a:close/>
              </a:path>
            </a:pathLst>
          </a:custGeom>
          <a:solidFill>
            <a:srgbClr val="FB293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id="215" name="Google Shape;215;p16"/>
          <p:cNvPicPr preferRelativeResize="0"/>
          <p:nvPr/>
        </p:nvPicPr>
        <p:blipFill rotWithShape="1">
          <a:blip r:embed="rId4">
            <a:alphaModFix/>
          </a:blip>
          <a:srcRect b="44234" l="23254" r="22897" t="0"/>
          <a:stretch/>
        </p:blipFill>
        <p:spPr>
          <a:xfrm>
            <a:off x="7698701" y="351845"/>
            <a:ext cx="4572390" cy="650615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p:cSld name="Пустой слайд">
    <p:spTree>
      <p:nvGrpSpPr>
        <p:cNvPr id="216" name="Shape 2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1.1 Стандартный">
  <p:cSld name="1_Слайд №1.1 Стандартный">
    <p:spTree>
      <p:nvGrpSpPr>
        <p:cNvPr id="30" name="Shape 30"/>
        <p:cNvGrpSpPr/>
        <p:nvPr/>
      </p:nvGrpSpPr>
      <p:grpSpPr>
        <a:xfrm>
          <a:off x="0" y="0"/>
          <a:ext cx="0" cy="0"/>
          <a:chOff x="0" y="0"/>
          <a:chExt cx="0" cy="0"/>
        </a:xfrm>
      </p:grpSpPr>
      <p:sp>
        <p:nvSpPr>
          <p:cNvPr id="31" name="Google Shape;31;p3"/>
          <p:cNvSpPr/>
          <p:nvPr/>
        </p:nvSpPr>
        <p:spPr>
          <a:xfrm>
            <a:off x="0" y="0"/>
            <a:ext cx="5403273" cy="6876000"/>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32" name="Google Shape;32;p3"/>
          <p:cNvSpPr txBox="1"/>
          <p:nvPr>
            <p:ph idx="1" type="body"/>
          </p:nvPr>
        </p:nvSpPr>
        <p:spPr>
          <a:xfrm>
            <a:off x="6510338" y="996950"/>
            <a:ext cx="4699000" cy="4864100"/>
          </a:xfrm>
          <a:prstGeom prst="rect">
            <a:avLst/>
          </a:prstGeom>
          <a:noFill/>
          <a:ln>
            <a:noFill/>
          </a:ln>
        </p:spPr>
        <p:txBody>
          <a:bodyPr anchorCtr="0" anchor="ctr"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Proxima Nova"/>
              <a:buAutoNum type="arabicPeriod"/>
              <a:defRPr b="0" i="0" sz="18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33" name="Google Shape;33;p3"/>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34" name="Google Shape;34;p3"/>
          <p:cNvSpPr txBox="1"/>
          <p:nvPr>
            <p:ph idx="2" type="body"/>
          </p:nvPr>
        </p:nvSpPr>
        <p:spPr>
          <a:xfrm>
            <a:off x="982569" y="3151476"/>
            <a:ext cx="3458465"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35" name="Google Shape;35;p3"/>
          <p:cNvPicPr preferRelativeResize="0"/>
          <p:nvPr/>
        </p:nvPicPr>
        <p:blipFill rotWithShape="1">
          <a:blip r:embed="rId2">
            <a:alphaModFix/>
          </a:blip>
          <a:srcRect b="73299" l="54787" r="34192" t="15578"/>
          <a:stretch/>
        </p:blipFill>
        <p:spPr>
          <a:xfrm rot="5400000">
            <a:off x="4530437" y="5989425"/>
            <a:ext cx="872836" cy="872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1 Стандартный">
  <p:cSld name="Слайд №1.1 Стандартный">
    <p:spTree>
      <p:nvGrpSpPr>
        <p:cNvPr id="36" name="Shape 36"/>
        <p:cNvGrpSpPr/>
        <p:nvPr/>
      </p:nvGrpSpPr>
      <p:grpSpPr>
        <a:xfrm>
          <a:off x="0" y="0"/>
          <a:ext cx="0" cy="0"/>
          <a:chOff x="0" y="0"/>
          <a:chExt cx="0" cy="0"/>
        </a:xfrm>
      </p:grpSpPr>
      <p:sp>
        <p:nvSpPr>
          <p:cNvPr id="37" name="Google Shape;37;p4"/>
          <p:cNvSpPr/>
          <p:nvPr/>
        </p:nvSpPr>
        <p:spPr>
          <a:xfrm>
            <a:off x="0" y="-108488"/>
            <a:ext cx="3626603" cy="6966488"/>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pic>
        <p:nvPicPr>
          <p:cNvPr descr="Рисунок 720" id="38" name="Google Shape;38;p4"/>
          <p:cNvPicPr preferRelativeResize="0"/>
          <p:nvPr/>
        </p:nvPicPr>
        <p:blipFill rotWithShape="1">
          <a:blip r:embed="rId2">
            <a:alphaModFix/>
          </a:blip>
          <a:srcRect b="73299" l="54787" r="34192" t="15578"/>
          <a:stretch/>
        </p:blipFill>
        <p:spPr>
          <a:xfrm rot="5400000">
            <a:off x="0" y="0"/>
            <a:ext cx="677333" cy="677333"/>
          </a:xfrm>
          <a:prstGeom prst="rect">
            <a:avLst/>
          </a:prstGeom>
          <a:noFill/>
          <a:ln>
            <a:noFill/>
          </a:ln>
        </p:spPr>
      </p:pic>
      <p:pic>
        <p:nvPicPr>
          <p:cNvPr id="39" name="Google Shape;39;p4"/>
          <p:cNvPicPr preferRelativeResize="0"/>
          <p:nvPr/>
        </p:nvPicPr>
        <p:blipFill rotWithShape="1">
          <a:blip r:embed="rId3">
            <a:alphaModFix/>
          </a:blip>
          <a:srcRect b="2442" l="0" r="0" t="0"/>
          <a:stretch/>
        </p:blipFill>
        <p:spPr>
          <a:xfrm>
            <a:off x="650271" y="1499219"/>
            <a:ext cx="5928851" cy="2833262"/>
          </a:xfrm>
          <a:prstGeom prst="rect">
            <a:avLst/>
          </a:prstGeom>
          <a:noFill/>
          <a:ln>
            <a:noFill/>
          </a:ln>
        </p:spPr>
      </p:pic>
      <p:pic>
        <p:nvPicPr>
          <p:cNvPr id="40" name="Google Shape;40;p4"/>
          <p:cNvPicPr preferRelativeResize="0"/>
          <p:nvPr/>
        </p:nvPicPr>
        <p:blipFill rotWithShape="1">
          <a:blip r:embed="rId4">
            <a:alphaModFix/>
          </a:blip>
          <a:srcRect b="0" l="0" r="0" t="0"/>
          <a:stretch/>
        </p:blipFill>
        <p:spPr>
          <a:xfrm>
            <a:off x="215858" y="1126409"/>
            <a:ext cx="6837007" cy="5939411"/>
          </a:xfrm>
          <a:prstGeom prst="rect">
            <a:avLst/>
          </a:prstGeom>
          <a:noFill/>
          <a:ln>
            <a:noFill/>
          </a:ln>
        </p:spPr>
      </p:pic>
      <p:cxnSp>
        <p:nvCxnSpPr>
          <p:cNvPr id="41" name="Google Shape;41;p4"/>
          <p:cNvCxnSpPr/>
          <p:nvPr/>
        </p:nvCxnSpPr>
        <p:spPr>
          <a:xfrm>
            <a:off x="7487278" y="1532524"/>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42" name="Google Shape;42;p4"/>
          <p:cNvSpPr txBox="1"/>
          <p:nvPr>
            <p:ph idx="1" type="body"/>
          </p:nvPr>
        </p:nvSpPr>
        <p:spPr>
          <a:xfrm>
            <a:off x="7487278" y="3766046"/>
            <a:ext cx="3458465" cy="268085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3" name="Google Shape;43;p4"/>
          <p:cNvSpPr txBox="1"/>
          <p:nvPr>
            <p:ph idx="2" type="body"/>
          </p:nvPr>
        </p:nvSpPr>
        <p:spPr>
          <a:xfrm>
            <a:off x="7487278" y="1996403"/>
            <a:ext cx="3458465"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4" name="Google Shape;44;p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1.2 Стандартный с подзаголовком">
  <p:cSld name="Слайд №1.2 Стандартный с подзаголовком">
    <p:bg>
      <p:bgPr>
        <a:solidFill>
          <a:srgbClr val="F5F6F6"/>
        </a:solidFill>
      </p:bgPr>
    </p:bg>
    <p:spTree>
      <p:nvGrpSpPr>
        <p:cNvPr id="45"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b="19954" l="0" r="0" t="14761"/>
          <a:stretch/>
        </p:blipFill>
        <p:spPr>
          <a:xfrm>
            <a:off x="0" y="0"/>
            <a:ext cx="6737684" cy="6858000"/>
          </a:xfrm>
          <a:prstGeom prst="rect">
            <a:avLst/>
          </a:prstGeom>
          <a:noFill/>
          <a:ln>
            <a:noFill/>
          </a:ln>
        </p:spPr>
      </p:pic>
      <p:sp>
        <p:nvSpPr>
          <p:cNvPr id="47" name="Google Shape;47;p5"/>
          <p:cNvSpPr txBox="1"/>
          <p:nvPr>
            <p:ph idx="1" type="body"/>
          </p:nvPr>
        </p:nvSpPr>
        <p:spPr>
          <a:xfrm>
            <a:off x="6095999" y="4589895"/>
            <a:ext cx="4866511" cy="123568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0000"/>
              </a:buClr>
              <a:buSzPts val="1800"/>
              <a:buFont typeface="Arial"/>
              <a:buNone/>
              <a:defRPr b="0" i="0" sz="18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48" name="Google Shape;48;p5"/>
          <p:cNvSpPr txBox="1"/>
          <p:nvPr>
            <p:ph idx="2" type="body"/>
          </p:nvPr>
        </p:nvSpPr>
        <p:spPr>
          <a:xfrm>
            <a:off x="6096000" y="2976620"/>
            <a:ext cx="4866511" cy="13680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4000"/>
              <a:buFont typeface="Arial"/>
              <a:buNone/>
              <a:defRPr b="1" i="0" sz="40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49" name="Google Shape;49;p5"/>
          <p:cNvPicPr preferRelativeResize="0"/>
          <p:nvPr/>
        </p:nvPicPr>
        <p:blipFill rotWithShape="1">
          <a:blip r:embed="rId3">
            <a:alphaModFix/>
          </a:blip>
          <a:srcRect b="34187" l="67073" r="26243" t="10701"/>
          <a:stretch/>
        </p:blipFill>
        <p:spPr>
          <a:xfrm rot="-5400000">
            <a:off x="8770924" y="-2674922"/>
            <a:ext cx="746154" cy="6096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2.2 Разворот слева">
  <p:cSld name="Слайд №2.2 Разворот слева">
    <p:spTree>
      <p:nvGrpSpPr>
        <p:cNvPr id="50" name="Shape 50"/>
        <p:cNvGrpSpPr/>
        <p:nvPr/>
      </p:nvGrpSpPr>
      <p:grpSpPr>
        <a:xfrm>
          <a:off x="0" y="0"/>
          <a:ext cx="0" cy="0"/>
          <a:chOff x="0" y="0"/>
          <a:chExt cx="0" cy="0"/>
        </a:xfrm>
      </p:grpSpPr>
      <p:sp>
        <p:nvSpPr>
          <p:cNvPr id="51" name="Google Shape;51;p6"/>
          <p:cNvSpPr/>
          <p:nvPr/>
        </p:nvSpPr>
        <p:spPr>
          <a:xfrm>
            <a:off x="5435600" y="1673"/>
            <a:ext cx="6756400" cy="3442614"/>
          </a:xfrm>
          <a:prstGeom prst="rect">
            <a:avLst/>
          </a:prstGeom>
          <a:solidFill>
            <a:srgbClr val="E5E8E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52" name="Google Shape;52;p6"/>
          <p:cNvSpPr/>
          <p:nvPr/>
        </p:nvSpPr>
        <p:spPr>
          <a:xfrm>
            <a:off x="5435600" y="3413712"/>
            <a:ext cx="6756400" cy="3442614"/>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53" name="Google Shape;53;p6"/>
          <p:cNvSpPr txBox="1"/>
          <p:nvPr>
            <p:ph idx="1" type="body"/>
          </p:nvPr>
        </p:nvSpPr>
        <p:spPr>
          <a:xfrm>
            <a:off x="982570" y="2941866"/>
            <a:ext cx="3709352"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54" name="Google Shape;54;p6"/>
          <p:cNvCxnSpPr/>
          <p:nvPr/>
        </p:nvCxnSpPr>
        <p:spPr>
          <a:xfrm>
            <a:off x="982569" y="2477987"/>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55" name="Google Shape;55;p6"/>
          <p:cNvPicPr preferRelativeResize="0"/>
          <p:nvPr/>
        </p:nvPicPr>
        <p:blipFill rotWithShape="1">
          <a:blip r:embed="rId2">
            <a:alphaModFix/>
          </a:blip>
          <a:srcRect b="65080" l="54788" r="38529" t="2981"/>
          <a:stretch/>
        </p:blipFill>
        <p:spPr>
          <a:xfrm>
            <a:off x="-181526" y="1866635"/>
            <a:ext cx="621794" cy="2944088"/>
          </a:xfrm>
          <a:prstGeom prst="rect">
            <a:avLst/>
          </a:prstGeom>
          <a:noFill/>
          <a:ln>
            <a:noFill/>
          </a:ln>
        </p:spPr>
      </p:pic>
      <p:sp>
        <p:nvSpPr>
          <p:cNvPr id="56" name="Google Shape;56;p6"/>
          <p:cNvSpPr txBox="1"/>
          <p:nvPr>
            <p:ph idx="2" type="body"/>
          </p:nvPr>
        </p:nvSpPr>
        <p:spPr>
          <a:xfrm>
            <a:off x="6271264" y="462980"/>
            <a:ext cx="4797338"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57" name="Google Shape;57;p6"/>
          <p:cNvSpPr txBox="1"/>
          <p:nvPr>
            <p:ph idx="3" type="body"/>
          </p:nvPr>
        </p:nvSpPr>
        <p:spPr>
          <a:xfrm>
            <a:off x="6271264" y="3875019"/>
            <a:ext cx="4797338" cy="252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58" name="Google Shape;58;p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Слайд №2.2 Разворот слева">
  <p:cSld name="1_Слайд №2.2 Разворот слева">
    <p:spTree>
      <p:nvGrpSpPr>
        <p:cNvPr id="59" name="Shape 59"/>
        <p:cNvGrpSpPr/>
        <p:nvPr/>
      </p:nvGrpSpPr>
      <p:grpSpPr>
        <a:xfrm>
          <a:off x="0" y="0"/>
          <a:ext cx="0" cy="0"/>
          <a:chOff x="0" y="0"/>
          <a:chExt cx="0" cy="0"/>
        </a:xfrm>
      </p:grpSpPr>
      <p:sp>
        <p:nvSpPr>
          <p:cNvPr id="60" name="Google Shape;60;p7"/>
          <p:cNvSpPr/>
          <p:nvPr/>
        </p:nvSpPr>
        <p:spPr>
          <a:xfrm>
            <a:off x="6638636" y="2062789"/>
            <a:ext cx="5553364" cy="3780000"/>
          </a:xfrm>
          <a:prstGeom prst="rect">
            <a:avLst/>
          </a:prstGeom>
          <a:solidFill>
            <a:srgbClr val="F5F6F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61" name="Google Shape;61;p7"/>
          <p:cNvSpPr txBox="1"/>
          <p:nvPr>
            <p:ph idx="1"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62" name="Google Shape;62;p7"/>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63" name="Google Shape;63;p7"/>
          <p:cNvPicPr preferRelativeResize="0"/>
          <p:nvPr/>
        </p:nvPicPr>
        <p:blipFill rotWithShape="1">
          <a:blip r:embed="rId2">
            <a:alphaModFix/>
          </a:blip>
          <a:srcRect b="65080" l="54788" r="38529" t="2981"/>
          <a:stretch/>
        </p:blipFill>
        <p:spPr>
          <a:xfrm>
            <a:off x="11570206" y="3913912"/>
            <a:ext cx="621794" cy="2944088"/>
          </a:xfrm>
          <a:prstGeom prst="rect">
            <a:avLst/>
          </a:prstGeom>
          <a:noFill/>
          <a:ln>
            <a:noFill/>
          </a:ln>
        </p:spPr>
      </p:pic>
      <p:sp>
        <p:nvSpPr>
          <p:cNvPr id="64" name="Google Shape;64;p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2.2 Разворот слева">
  <p:cSld name="2_Слайд №2.2 Разворот слева">
    <p:spTree>
      <p:nvGrpSpPr>
        <p:cNvPr id="65" name="Shape 65"/>
        <p:cNvGrpSpPr/>
        <p:nvPr/>
      </p:nvGrpSpPr>
      <p:grpSpPr>
        <a:xfrm>
          <a:off x="0" y="0"/>
          <a:ext cx="0" cy="0"/>
          <a:chOff x="0" y="0"/>
          <a:chExt cx="0" cy="0"/>
        </a:xfrm>
      </p:grpSpPr>
      <p:sp>
        <p:nvSpPr>
          <p:cNvPr id="66" name="Google Shape;66;p8"/>
          <p:cNvSpPr txBox="1"/>
          <p:nvPr>
            <p:ph idx="1" type="body"/>
          </p:nvPr>
        </p:nvSpPr>
        <p:spPr>
          <a:xfrm>
            <a:off x="982568" y="1978550"/>
            <a:ext cx="9726296" cy="3744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23332"/>
              </a:buClr>
              <a:buSzPts val="2000"/>
              <a:buFont typeface="Arial"/>
              <a:buNone/>
              <a:defRPr b="0" i="0" sz="2000" u="none" cap="none" strike="noStrike">
                <a:solidFill>
                  <a:srgbClr val="323332"/>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67" name="Google Shape;67;p8"/>
          <p:cNvSpPr txBox="1"/>
          <p:nvPr>
            <p:ph idx="2" type="body"/>
          </p:nvPr>
        </p:nvSpPr>
        <p:spPr>
          <a:xfrm>
            <a:off x="982569" y="788619"/>
            <a:ext cx="9726295" cy="82391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68" name="Google Shape;68;p8"/>
          <p:cNvCxnSpPr/>
          <p:nvPr/>
        </p:nvCxnSpPr>
        <p:spPr>
          <a:xfrm>
            <a:off x="982569" y="324740"/>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69" name="Google Shape;69;p8"/>
          <p:cNvPicPr preferRelativeResize="0"/>
          <p:nvPr/>
        </p:nvPicPr>
        <p:blipFill rotWithShape="1">
          <a:blip r:embed="rId2">
            <a:alphaModFix/>
          </a:blip>
          <a:srcRect b="65080" l="54788" r="38529" t="2981"/>
          <a:stretch/>
        </p:blipFill>
        <p:spPr>
          <a:xfrm>
            <a:off x="-181461" y="1612532"/>
            <a:ext cx="621794" cy="2944088"/>
          </a:xfrm>
          <a:prstGeom prst="rect">
            <a:avLst/>
          </a:prstGeom>
          <a:noFill/>
          <a:ln>
            <a:noFill/>
          </a:ln>
        </p:spPr>
      </p:pic>
      <p:sp>
        <p:nvSpPr>
          <p:cNvPr id="70" name="Google Shape;70;p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Слайд №1.1 Стандартный">
  <p:cSld name="2_Слайд №1.1 Стандартный">
    <p:spTree>
      <p:nvGrpSpPr>
        <p:cNvPr id="71" name="Shape 71"/>
        <p:cNvGrpSpPr/>
        <p:nvPr/>
      </p:nvGrpSpPr>
      <p:grpSpPr>
        <a:xfrm>
          <a:off x="0" y="0"/>
          <a:ext cx="0" cy="0"/>
          <a:chOff x="0" y="0"/>
          <a:chExt cx="0" cy="0"/>
        </a:xfrm>
      </p:grpSpPr>
      <p:sp>
        <p:nvSpPr>
          <p:cNvPr id="72" name="Google Shape;72;p9"/>
          <p:cNvSpPr/>
          <p:nvPr/>
        </p:nvSpPr>
        <p:spPr>
          <a:xfrm>
            <a:off x="6428933" y="0"/>
            <a:ext cx="5763067" cy="6856326"/>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cxnSp>
        <p:nvCxnSpPr>
          <p:cNvPr id="73" name="Google Shape;73;p9"/>
          <p:cNvCxnSpPr/>
          <p:nvPr/>
        </p:nvCxnSpPr>
        <p:spPr>
          <a:xfrm>
            <a:off x="982569" y="2687597"/>
            <a:ext cx="1080000" cy="0"/>
          </a:xfrm>
          <a:prstGeom prst="straightConnector1">
            <a:avLst/>
          </a:prstGeom>
          <a:noFill/>
          <a:ln cap="flat" cmpd="sng" w="76200">
            <a:solidFill>
              <a:srgbClr val="FB2A38"/>
            </a:solidFill>
            <a:prstDash val="solid"/>
            <a:miter lim="800000"/>
            <a:headEnd len="sm" w="sm" type="none"/>
            <a:tailEnd len="sm" w="sm" type="none"/>
          </a:ln>
        </p:spPr>
      </p:cxnSp>
      <p:sp>
        <p:nvSpPr>
          <p:cNvPr id="74" name="Google Shape;74;p9"/>
          <p:cNvSpPr txBox="1"/>
          <p:nvPr>
            <p:ph idx="1" type="body"/>
          </p:nvPr>
        </p:nvSpPr>
        <p:spPr>
          <a:xfrm>
            <a:off x="982569" y="3151476"/>
            <a:ext cx="4150540" cy="144130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000000"/>
              </a:buClr>
              <a:buSzPts val="3200"/>
              <a:buFont typeface="Arial"/>
              <a:buNone/>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pic>
        <p:nvPicPr>
          <p:cNvPr descr="Рисунок 720" id="75" name="Google Shape;75;p9"/>
          <p:cNvPicPr preferRelativeResize="0"/>
          <p:nvPr/>
        </p:nvPicPr>
        <p:blipFill rotWithShape="1">
          <a:blip r:embed="rId2">
            <a:alphaModFix/>
          </a:blip>
          <a:srcRect b="73299" l="54787" r="34192" t="15578"/>
          <a:stretch/>
        </p:blipFill>
        <p:spPr>
          <a:xfrm rot="5400000">
            <a:off x="0" y="0"/>
            <a:ext cx="872836" cy="872836"/>
          </a:xfrm>
          <a:prstGeom prst="rect">
            <a:avLst/>
          </a:prstGeom>
          <a:noFill/>
          <a:ln>
            <a:noFill/>
          </a:ln>
        </p:spPr>
      </p:pic>
      <p:sp>
        <p:nvSpPr>
          <p:cNvPr id="76" name="Google Shape;76;p9"/>
          <p:cNvSpPr txBox="1"/>
          <p:nvPr>
            <p:ph idx="2" type="body"/>
          </p:nvPr>
        </p:nvSpPr>
        <p:spPr>
          <a:xfrm>
            <a:off x="7052579" y="1967597"/>
            <a:ext cx="1721566"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7" name="Google Shape;77;p9"/>
          <p:cNvSpPr txBox="1"/>
          <p:nvPr>
            <p:ph idx="3" type="body"/>
          </p:nvPr>
        </p:nvSpPr>
        <p:spPr>
          <a:xfrm>
            <a:off x="7086072" y="2944594"/>
            <a:ext cx="4439940" cy="5428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1" i="0" sz="20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8" name="Google Shape;78;p9"/>
          <p:cNvSpPr txBox="1"/>
          <p:nvPr>
            <p:ph idx="4" type="body"/>
          </p:nvPr>
        </p:nvSpPr>
        <p:spPr>
          <a:xfrm>
            <a:off x="9059449" y="1967597"/>
            <a:ext cx="2466563" cy="720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79" name="Google Shape;79;p9"/>
          <p:cNvSpPr txBox="1"/>
          <p:nvPr>
            <p:ph idx="5" type="body"/>
          </p:nvPr>
        </p:nvSpPr>
        <p:spPr>
          <a:xfrm>
            <a:off x="7052578" y="3704253"/>
            <a:ext cx="4602519" cy="1900154"/>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lt1"/>
              </a:buClr>
              <a:buSzPts val="1800"/>
              <a:buFont typeface="Noto Sans Symbols"/>
              <a:buChar char="▪"/>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80" name="Google Shape;80;p9"/>
          <p:cNvSpPr/>
          <p:nvPr/>
        </p:nvSpPr>
        <p:spPr>
          <a:xfrm>
            <a:off x="982568" y="4884407"/>
            <a:ext cx="4150539" cy="468000"/>
          </a:xfrm>
          <a:prstGeom prst="snip2SameRect">
            <a:avLst>
              <a:gd fmla="val 18846" name="adj1"/>
              <a:gd fmla="val 19946" name="adj2"/>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323332"/>
              </a:buClr>
              <a:buSzPts val="1800"/>
              <a:buFont typeface="Proxima Nova"/>
              <a:buNone/>
            </a:pPr>
            <a:r>
              <a:t/>
            </a:r>
            <a:endParaRPr b="1" i="0" sz="1800" u="none" cap="none" strike="noStrike">
              <a:solidFill>
                <a:srgbClr val="323332"/>
              </a:solidFill>
              <a:latin typeface="Proxima Nova"/>
              <a:ea typeface="Proxima Nova"/>
              <a:cs typeface="Proxima Nova"/>
              <a:sym typeface="Proxima Nova"/>
            </a:endParaRPr>
          </a:p>
        </p:txBody>
      </p:sp>
      <p:sp>
        <p:nvSpPr>
          <p:cNvPr id="81" name="Google Shape;81;p9"/>
          <p:cNvSpPr txBox="1"/>
          <p:nvPr>
            <p:ph idx="6" type="body"/>
          </p:nvPr>
        </p:nvSpPr>
        <p:spPr>
          <a:xfrm>
            <a:off x="982569" y="4902407"/>
            <a:ext cx="4150540" cy="432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sp>
        <p:nvSpPr>
          <p:cNvPr id="82" name="Google Shape;82;p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Слайд №2.2 Разворот слева">
  <p:cSld name="3_Слайд №2.2 Разворот слева">
    <p:bg>
      <p:bgPr>
        <a:solidFill>
          <a:srgbClr val="F5F6F6"/>
        </a:solidFill>
      </p:bgPr>
    </p:bg>
    <p:spTree>
      <p:nvGrpSpPr>
        <p:cNvPr id="83" name="Shape 83"/>
        <p:cNvGrpSpPr/>
        <p:nvPr/>
      </p:nvGrpSpPr>
      <p:grpSpPr>
        <a:xfrm>
          <a:off x="0" y="0"/>
          <a:ext cx="0" cy="0"/>
          <a:chOff x="0" y="0"/>
          <a:chExt cx="0" cy="0"/>
        </a:xfrm>
      </p:grpSpPr>
      <p:sp>
        <p:nvSpPr>
          <p:cNvPr id="84" name="Google Shape;84;p10"/>
          <p:cNvSpPr txBox="1"/>
          <p:nvPr>
            <p:ph idx="1" type="body"/>
          </p:nvPr>
        </p:nvSpPr>
        <p:spPr>
          <a:xfrm>
            <a:off x="994677" y="3062982"/>
            <a:ext cx="4274127" cy="10800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000000"/>
              </a:buClr>
              <a:buSzPts val="3200"/>
              <a:buFont typeface="Arial"/>
              <a:buChar char="•"/>
              <a:defRPr b="1" i="0" sz="3200" u="none" cap="none" strike="noStrike">
                <a:solidFill>
                  <a:srgbClr val="000000"/>
                </a:solidFill>
                <a:latin typeface="Proxima Nova"/>
                <a:ea typeface="Proxima Nova"/>
                <a:cs typeface="Proxima Nova"/>
                <a:sym typeface="Proxima Nova"/>
              </a:defRPr>
            </a:lvl1pPr>
            <a:lvl2pPr indent="-406400" lvl="1" marL="914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2pPr>
            <a:lvl3pPr indent="-406400" lvl="2" marL="1371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3pPr>
            <a:lvl4pPr indent="-406400" lvl="3" marL="1828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4pPr>
            <a:lvl5pPr indent="-406400" lvl="4" marL="22860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5pPr>
            <a:lvl6pPr indent="-406400" lvl="5" marL="27432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6pPr>
            <a:lvl7pPr indent="-406400" lvl="6" marL="32004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7pPr>
            <a:lvl8pPr indent="-406400" lvl="7" marL="36576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8pPr>
            <a:lvl9pPr indent="-406400" lvl="8" marL="4114800" marR="0" rtl="0" algn="l">
              <a:lnSpc>
                <a:spcPct val="90000"/>
              </a:lnSpc>
              <a:spcBef>
                <a:spcPts val="1000"/>
              </a:spcBef>
              <a:spcAft>
                <a:spcPts val="0"/>
              </a:spcAft>
              <a:buClr>
                <a:srgbClr val="323332"/>
              </a:buClr>
              <a:buSzPts val="2800"/>
              <a:buFont typeface="Arial"/>
              <a:buChar char="•"/>
              <a:defRPr b="0" i="0" sz="2800" u="none" cap="none" strike="noStrike">
                <a:solidFill>
                  <a:srgbClr val="323332"/>
                </a:solidFill>
                <a:latin typeface="Proxima Nova"/>
                <a:ea typeface="Proxima Nova"/>
                <a:cs typeface="Proxima Nova"/>
                <a:sym typeface="Proxima Nova"/>
              </a:defRPr>
            </a:lvl9pPr>
          </a:lstStyle>
          <a:p/>
        </p:txBody>
      </p:sp>
      <p:cxnSp>
        <p:nvCxnSpPr>
          <p:cNvPr id="85" name="Google Shape;85;p10"/>
          <p:cNvCxnSpPr/>
          <p:nvPr/>
        </p:nvCxnSpPr>
        <p:spPr>
          <a:xfrm>
            <a:off x="994677" y="2599104"/>
            <a:ext cx="1080000" cy="0"/>
          </a:xfrm>
          <a:prstGeom prst="straightConnector1">
            <a:avLst/>
          </a:prstGeom>
          <a:noFill/>
          <a:ln cap="flat" cmpd="sng" w="76200">
            <a:solidFill>
              <a:srgbClr val="FB2A38"/>
            </a:solidFill>
            <a:prstDash val="solid"/>
            <a:miter lim="800000"/>
            <a:headEnd len="sm" w="sm" type="none"/>
            <a:tailEnd len="sm" w="sm" type="none"/>
          </a:ln>
        </p:spPr>
      </p:cxnSp>
      <p:pic>
        <p:nvPicPr>
          <p:cNvPr descr="Рисунок 720" id="86" name="Google Shape;86;p10"/>
          <p:cNvPicPr preferRelativeResize="0"/>
          <p:nvPr/>
        </p:nvPicPr>
        <p:blipFill rotWithShape="1">
          <a:blip r:embed="rId2">
            <a:alphaModFix/>
          </a:blip>
          <a:srcRect b="77678" l="45143" r="38530" t="5844"/>
          <a:stretch/>
        </p:blipFill>
        <p:spPr>
          <a:xfrm rot="5400000">
            <a:off x="10672896" y="5338896"/>
            <a:ext cx="1519104" cy="1519104"/>
          </a:xfrm>
          <a:prstGeom prst="rect">
            <a:avLst/>
          </a:prstGeom>
          <a:noFill/>
          <a:ln>
            <a:noFill/>
          </a:ln>
        </p:spPr>
      </p:pic>
      <p:sp>
        <p:nvSpPr>
          <p:cNvPr id="87" name="Google Shape;87;p1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pic>
        <p:nvPicPr>
          <p:cNvPr id="88" name="Google Shape;88;p10"/>
          <p:cNvPicPr preferRelativeResize="0"/>
          <p:nvPr/>
        </p:nvPicPr>
        <p:blipFill rotWithShape="1">
          <a:blip r:embed="rId3">
            <a:alphaModFix/>
          </a:blip>
          <a:srcRect b="0" l="0" r="0" t="0"/>
          <a:stretch/>
        </p:blipFill>
        <p:spPr>
          <a:xfrm>
            <a:off x="215858" y="1126409"/>
            <a:ext cx="6837007" cy="593941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lvl1pPr indent="0" lvl="0"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1pPr>
            <a:lvl2pPr indent="0" lvl="1"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2pPr>
            <a:lvl3pPr indent="0" lvl="2"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3pPr>
            <a:lvl4pPr indent="0" lvl="3"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4pPr>
            <a:lvl5pPr indent="0" lvl="4"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5pPr>
            <a:lvl6pPr indent="0" lvl="5"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6pPr>
            <a:lvl7pPr indent="0" lvl="6"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7pPr>
            <a:lvl8pPr indent="0" lvl="7"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8pPr>
            <a:lvl9pPr indent="0" lvl="8" marL="0" marR="0" rtl="0" algn="l">
              <a:lnSpc>
                <a:spcPct val="90000"/>
              </a:lnSpc>
              <a:spcBef>
                <a:spcPts val="0"/>
              </a:spcBef>
              <a:spcAft>
                <a:spcPts val="0"/>
              </a:spcAft>
              <a:buClr>
                <a:srgbClr val="F5F6F6"/>
              </a:buClr>
              <a:buSzPts val="4800"/>
              <a:buFont typeface="Arial"/>
              <a:buNone/>
              <a:defRPr b="1" i="0" sz="4800" u="none" cap="none" strike="noStrike">
                <a:solidFill>
                  <a:srgbClr val="F5F6F6"/>
                </a:solidFill>
                <a:latin typeface="Proxima Nova"/>
                <a:ea typeface="Proxima Nova"/>
                <a:cs typeface="Proxima Nova"/>
                <a:sym typeface="Proxima Nova"/>
              </a:defRPr>
            </a:lvl9pPr>
          </a:lstStyle>
          <a:p>
            <a:pPr indent="0" lvl="0" marL="0" rtl="0" algn="l">
              <a:spcBef>
                <a:spcPts val="0"/>
              </a:spcBef>
              <a:spcAft>
                <a:spcPts val="0"/>
              </a:spcAft>
              <a:buNone/>
            </a:pPr>
            <a:r>
              <a:rPr lang="ru-RU"/>
              <a:t>#0</a:t>
            </a: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github.com/tarantool/sysprog/blob/master/lecture_examples/7_ipc/3_mem_sort.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hyperlink" Target="https://github.com/tarantool/sysprog/blob/master/lecture_examples/7_ipc/4_fifo_server.c"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github.com/tarantool/sysprog/blob/master/lecture_examples/7_ipc/4_fifo_client.c"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github.com/tarantool/sysprog/blob/master/lecture_examples/7_ipc/5_key_t.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github.com/tarantool/sysprog/blob/master/lecture_examples/7_ipc/6_msgget.c"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hyperlink" Target="https://github.com/tarantool/sysprog/blob/master/lecture_examples/7_ipc/6_msgget.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hyperlink" Target="https://github.com/tarantool/sysprog/blob/master/lecture_examples/7_ipc/7_msgsend_client.c"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github.com/tarantool/sysprog/blob/master/lecture_examples/7_ipc/7_msgsend_server.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https://github.com/tarantool/sysprog/blob/master/lecture_examples/7_ipc/7_msgsend_server.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hyperlink" Target="https://github.com/tarantool/sysprog/blob/master/lecture_examples/7_ipc/7_msgsend_server_flag.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s://github.com/tarantool/sysprog/blob/master/lecture_examples/7_ipc/8_sem.c"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github.com/tarantool/sysprog/blob/master/lecture_examples/7_ipc/8_sem.c"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github.com/tarantool/sysprog/blob/master/lecture_examples/7_ipc/9_sem_event_source.c"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github.com/tarantool/sysprog/blob/master/lecture_examples/7_ipc/9_sem_event_cons.c"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hyperlink" Target="https://github.com/tarantool/sysprog/blob/master/lecture_examples/7_ipc/11_shm.c"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hyperlink" Target="https://github.com/tarantool/sysprog/blob/master/lecture_examples/7_ipc/12_sem_posix.c"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github.com/tarantool/sysprog/blob/master/lecture_examples/7_ipc/12_sem_posix.c"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hyperlink" Target="https://github.com/tarantool/sysprog/blob/master/lecture_examples/7_ipc/13_socketpair.c"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hyperlink" Target="https://github.com/tarantool/sysprog/blob/master/lecture_examples/7_ipc/13_socketpair.c"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hyperlink" Target="https://github.com/tarantool/sysprog/tree/master/lecture_examples/7_ipc"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hyperlink" Target="https://github.com/tarantool/sysprog/blob/master/lecture_examples/7_ipc/15_sock_server.c"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hyperlink" Target="https://github.com/tarantool/sysprog/blob/master/lecture_examples/7_ipc/15_sock_client.c"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hyperlink" Target="https://github.com/tarantool/sysprog/blob/master/lecture_examples/7_ipc/15_sock_client.c"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github.com/tarantool/sysprog/blob/master/lecture_examples/7_ipc/1_simple_sort.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hyperlink" Target="https://github.com/tarantool/sysprog" TargetMode="External"/><Relationship Id="rId4" Type="http://schemas.openxmlformats.org/officeDocument/2006/relationships/hyperlink" Target="https://forms.gle/ktmRvTGFcV2Pe55u8"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github.com/tarantool/sysprog/blob/master/lecture_examples/7_ipc/1_simple_sort.c" TargetMode="External"/><Relationship Id="rId4" Type="http://schemas.openxmlformats.org/officeDocument/2006/relationships/image" Target="../media/image16.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github.com/tarantool/sysprog/blob/master/lecture_examples/7_ipc/2_parallel_sort.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hyperlink" Target="https://github.com/tarantool/sysprog/blob/master/lecture_examples/7_ipc/2_parallel_sort.c"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8"/>
          <p:cNvSpPr txBox="1"/>
          <p:nvPr>
            <p:ph idx="1" type="body"/>
          </p:nvPr>
        </p:nvSpPr>
        <p:spPr>
          <a:xfrm>
            <a:off x="1651826" y="5243565"/>
            <a:ext cx="5799600" cy="33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800"/>
              <a:buNone/>
            </a:pPr>
            <a:r>
              <a:rPr lang="ru-RU"/>
              <a:t>Сергей Бронников</a:t>
            </a:r>
            <a:endParaRPr/>
          </a:p>
        </p:txBody>
      </p:sp>
      <p:sp>
        <p:nvSpPr>
          <p:cNvPr id="222" name="Google Shape;222;p18"/>
          <p:cNvSpPr txBox="1"/>
          <p:nvPr>
            <p:ph idx="2" type="body"/>
          </p:nvPr>
        </p:nvSpPr>
        <p:spPr>
          <a:xfrm>
            <a:off x="1651300" y="2390700"/>
            <a:ext cx="5799600" cy="279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400"/>
              <a:buNone/>
            </a:pPr>
            <a:r>
              <a:rPr lang="ru-RU"/>
              <a:t>Системное программирование</a:t>
            </a:r>
            <a:endParaRPr/>
          </a:p>
          <a:p>
            <a:pPr indent="0" lvl="0" marL="0" rtl="0" algn="l">
              <a:lnSpc>
                <a:spcPct val="115000"/>
              </a:lnSpc>
              <a:spcBef>
                <a:spcPts val="1200"/>
              </a:spcBef>
              <a:spcAft>
                <a:spcPts val="0"/>
              </a:spcAft>
              <a:buNone/>
            </a:pPr>
            <a:r>
              <a:rPr lang="ru-RU" sz="2200"/>
              <a:t>IPC. Pipe, FIFO. XSI и POSIX. Сокеты: доменные, обычные.</a:t>
            </a:r>
            <a:endParaRPr sz="2200"/>
          </a:p>
          <a:p>
            <a:pPr indent="0" lvl="0" marL="0" rtl="0" algn="l">
              <a:lnSpc>
                <a:spcPct val="100000"/>
              </a:lnSpc>
              <a:spcBef>
                <a:spcPts val="1200"/>
              </a:spcBef>
              <a:spcAft>
                <a:spcPts val="0"/>
              </a:spcAft>
              <a:buClr>
                <a:srgbClr val="000000"/>
              </a:buClr>
              <a:buSzPts val="4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pipe. Parallel sort</a:t>
            </a:r>
            <a:endParaRPr/>
          </a:p>
        </p:txBody>
      </p:sp>
      <p:sp>
        <p:nvSpPr>
          <p:cNvPr id="322" name="Google Shape;322;p2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323" name="Google Shape;323;p27"/>
          <p:cNvSpPr txBox="1"/>
          <p:nvPr/>
        </p:nvSpPr>
        <p:spPr>
          <a:xfrm>
            <a:off x="903775" y="1612425"/>
            <a:ext cx="3349200" cy="297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MEM_SIZE 65536</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IS_READABLE 0</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IS_WRITABLE 1</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#define MEM_META_SIZE 2</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worker</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*mem;</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*array;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size;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id;</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324" name="Google Shape;324;p27"/>
          <p:cNvSpPr txBox="1"/>
          <p:nvPr/>
        </p:nvSpPr>
        <p:spPr>
          <a:xfrm>
            <a:off x="8226950" y="592765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u="sng">
                <a:solidFill>
                  <a:schemeClr val="hlink"/>
                </a:solidFill>
                <a:hlinkClick r:id="rId3"/>
              </a:rPr>
              <a:t>7_ipc/3_mem_sort.c</a:t>
            </a:r>
            <a:endParaRPr sz="2100"/>
          </a:p>
        </p:txBody>
      </p:sp>
      <p:sp>
        <p:nvSpPr>
          <p:cNvPr id="325" name="Google Shape;325;p27"/>
          <p:cNvSpPr/>
          <p:nvPr/>
        </p:nvSpPr>
        <p:spPr>
          <a:xfrm>
            <a:off x="677850" y="1541700"/>
            <a:ext cx="3734700" cy="4518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1731750" y="3078975"/>
            <a:ext cx="1626900" cy="4518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5032275" y="1541700"/>
            <a:ext cx="3000000" cy="15285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Родитель с каждым сыном делит память размера 65536 байт</a:t>
            </a:r>
            <a:endParaRPr/>
          </a:p>
        </p:txBody>
      </p:sp>
      <p:sp>
        <p:nvSpPr>
          <p:cNvPr id="328" name="Google Shape;328;p27"/>
          <p:cNvSpPr/>
          <p:nvPr/>
        </p:nvSpPr>
        <p:spPr>
          <a:xfrm>
            <a:off x="647700" y="1933800"/>
            <a:ext cx="3795000" cy="8238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5032275" y="1475275"/>
            <a:ext cx="3859200" cy="19005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Первые два байта зарезервированы для синхронизации чтения/записи</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8"/>
          <p:cNvSpPr txBox="1"/>
          <p:nvPr>
            <p:ph idx="1" type="body"/>
          </p:nvPr>
        </p:nvSpPr>
        <p:spPr>
          <a:xfrm>
            <a:off x="2573100" y="1266875"/>
            <a:ext cx="6939000" cy="15732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ru-RU" sz="3150">
                <a:solidFill>
                  <a:srgbClr val="000000"/>
                </a:solidFill>
                <a:highlight>
                  <a:srgbClr val="FFFFFF"/>
                </a:highlight>
                <a:latin typeface="Arial"/>
                <a:ea typeface="Arial"/>
                <a:cs typeface="Arial"/>
                <a:sym typeface="Arial"/>
              </a:rPr>
              <a:t>Вопрос (1 балл):</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rPr lang="ru-RU" sz="2850">
                <a:solidFill>
                  <a:srgbClr val="000000"/>
                </a:solidFill>
                <a:highlight>
                  <a:srgbClr val="FFFFFF"/>
                </a:highlight>
                <a:latin typeface="Arial"/>
                <a:ea typeface="Arial"/>
                <a:cs typeface="Arial"/>
                <a:sym typeface="Arial"/>
              </a:rPr>
              <a:t>Почему в mmap реализации флаги синхронизации volatile?</a:t>
            </a:r>
            <a:endParaRPr sz="28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rtl="0" algn="ctr">
              <a:lnSpc>
                <a:spcPct val="115000"/>
              </a:lnSpc>
              <a:spcBef>
                <a:spcPts val="0"/>
              </a:spcBef>
              <a:spcAft>
                <a:spcPts val="0"/>
              </a:spcAft>
              <a:buNone/>
            </a:pPr>
            <a:r>
              <a:t/>
            </a:r>
            <a:endParaRPr sz="3150">
              <a:solidFill>
                <a:srgbClr val="000000"/>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323332"/>
              </a:buClr>
              <a:buSzPts val="2000"/>
              <a:buFont typeface="Arial"/>
              <a:buNone/>
            </a:pPr>
            <a:r>
              <a:t/>
            </a:r>
            <a:endParaRPr/>
          </a:p>
        </p:txBody>
      </p:sp>
      <p:sp>
        <p:nvSpPr>
          <p:cNvPr id="335" name="Google Shape;335;p2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mmap. Parallel sort</a:t>
            </a:r>
            <a:endParaRPr/>
          </a:p>
        </p:txBody>
      </p:sp>
      <p:sp>
        <p:nvSpPr>
          <p:cNvPr id="336" name="Google Shape;336;p2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ru-RU"/>
              <a:t>#0</a:t>
            </a:r>
            <a:fld id="{00000000-1234-1234-1234-123412341234}" type="slidenum">
              <a:rPr lang="ru-RU"/>
              <a:t>‹#›</a:t>
            </a:fld>
            <a:endParaRPr/>
          </a:p>
        </p:txBody>
      </p:sp>
      <p:pic>
        <p:nvPicPr>
          <p:cNvPr id="337" name="Google Shape;337;p28"/>
          <p:cNvPicPr preferRelativeResize="0"/>
          <p:nvPr/>
        </p:nvPicPr>
        <p:blipFill>
          <a:blip r:embed="rId3">
            <a:alphaModFix/>
          </a:blip>
          <a:stretch>
            <a:fillRect/>
          </a:stretch>
        </p:blipFill>
        <p:spPr>
          <a:xfrm>
            <a:off x="982580" y="1562025"/>
            <a:ext cx="1101325" cy="1573300"/>
          </a:xfrm>
          <a:prstGeom prst="rect">
            <a:avLst/>
          </a:prstGeom>
          <a:noFill/>
          <a:ln>
            <a:noFill/>
          </a:ln>
        </p:spPr>
      </p:pic>
      <p:pic>
        <p:nvPicPr>
          <p:cNvPr id="338" name="Google Shape;338;p28"/>
          <p:cNvPicPr preferRelativeResize="0"/>
          <p:nvPr/>
        </p:nvPicPr>
        <p:blipFill>
          <a:blip r:embed="rId4">
            <a:alphaModFix/>
          </a:blip>
          <a:stretch>
            <a:fillRect/>
          </a:stretch>
        </p:blipFill>
        <p:spPr>
          <a:xfrm>
            <a:off x="814288" y="1506625"/>
            <a:ext cx="1437890" cy="1628700"/>
          </a:xfrm>
          <a:prstGeom prst="rect">
            <a:avLst/>
          </a:prstGeom>
          <a:noFill/>
          <a:ln>
            <a:noFill/>
          </a:ln>
        </p:spPr>
      </p:pic>
      <p:sp>
        <p:nvSpPr>
          <p:cNvPr id="339" name="Google Shape;339;p28"/>
          <p:cNvSpPr txBox="1"/>
          <p:nvPr/>
        </p:nvSpPr>
        <p:spPr>
          <a:xfrm>
            <a:off x="2765400" y="2840075"/>
            <a:ext cx="66612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Чтобы компилятор не выкинул эти переменные. Они могут поменяться из другого процесса.</a:t>
            </a:r>
            <a:endParaRPr sz="2250">
              <a:highlight>
                <a:srgbClr val="FFFFFF"/>
              </a:highlight>
            </a:endParaRPr>
          </a:p>
        </p:txBody>
      </p:sp>
      <p:sp>
        <p:nvSpPr>
          <p:cNvPr id="340" name="Google Shape;340;p28"/>
          <p:cNvSpPr txBox="1"/>
          <p:nvPr/>
        </p:nvSpPr>
        <p:spPr>
          <a:xfrm>
            <a:off x="2301450" y="3668300"/>
            <a:ext cx="7589100" cy="30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void</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write_to_shared_mem(</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*mem,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volatile</a:t>
            </a: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*is_readable = &amp;mem[IS_READABLE];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volatile</a:t>
            </a: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*is_writable = &amp;mem[IS_WRITABLE];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D81B60"/>
                </a:solidFill>
                <a:latin typeface="Roboto Mono"/>
                <a:ea typeface="Roboto Mono"/>
                <a:cs typeface="Roboto Mono"/>
                <a:sym typeface="Roboto Mono"/>
              </a:rPr>
              <a:t>/* ...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void</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read_from_shared_mem(</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*mem,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volatile</a:t>
            </a: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*is_readable = &amp;mem[IS_READABLE];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volatile</a:t>
            </a: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*is_writable = &amp;mem[IS_WRITABLE];</a:t>
            </a:r>
            <a:endParaRPr sz="14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450">
                <a:solidFill>
                  <a:srgbClr val="D81B60"/>
                </a:solidFill>
                <a:latin typeface="Roboto Mono"/>
                <a:ea typeface="Roboto Mono"/>
                <a:cs typeface="Roboto Mono"/>
                <a:sym typeface="Roboto Mono"/>
              </a:rPr>
              <a:t>/* ... */</a:t>
            </a:r>
            <a:endParaRPr sz="1450">
              <a:solidFill>
                <a:srgbClr val="D81B60"/>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pipe, mmap</a:t>
            </a:r>
            <a:endParaRPr/>
          </a:p>
        </p:txBody>
      </p:sp>
      <p:sp>
        <p:nvSpPr>
          <p:cNvPr id="346" name="Google Shape;346;p2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347" name="Google Shape;347;p29"/>
          <p:cNvSpPr txBox="1"/>
          <p:nvPr/>
        </p:nvSpPr>
        <p:spPr>
          <a:xfrm>
            <a:off x="2562975" y="1488575"/>
            <a:ext cx="6565500" cy="600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700" u="sng">
                <a:highlight>
                  <a:srgbClr val="FFFFFF"/>
                </a:highlight>
              </a:rPr>
              <a:t>Дерево родства процессов</a:t>
            </a:r>
            <a:endParaRPr sz="2700" u="sng">
              <a:highlight>
                <a:srgbClr val="FFFFFF"/>
              </a:highlight>
            </a:endParaRPr>
          </a:p>
        </p:txBody>
      </p:sp>
      <p:sp>
        <p:nvSpPr>
          <p:cNvPr id="348" name="Google Shape;348;p29"/>
          <p:cNvSpPr/>
          <p:nvPr/>
        </p:nvSpPr>
        <p:spPr>
          <a:xfrm>
            <a:off x="5303000" y="2419300"/>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4428375" y="3249525"/>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6179275" y="3249525"/>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3615075" y="4146200"/>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4428375" y="4146200"/>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6179275" y="4146200"/>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7089225" y="4146200"/>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29"/>
          <p:cNvCxnSpPr>
            <a:stCxn id="348" idx="5"/>
            <a:endCxn id="350" idx="1"/>
          </p:cNvCxnSpPr>
          <p:nvPr/>
        </p:nvCxnSpPr>
        <p:spPr>
          <a:xfrm>
            <a:off x="5711425" y="2827725"/>
            <a:ext cx="537900" cy="49200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29"/>
          <p:cNvCxnSpPr>
            <a:endCxn id="354" idx="1"/>
          </p:cNvCxnSpPr>
          <p:nvPr/>
        </p:nvCxnSpPr>
        <p:spPr>
          <a:xfrm>
            <a:off x="6604600" y="3654075"/>
            <a:ext cx="554700" cy="56220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29"/>
          <p:cNvCxnSpPr>
            <a:stCxn id="350" idx="4"/>
            <a:endCxn id="353" idx="0"/>
          </p:cNvCxnSpPr>
          <p:nvPr/>
        </p:nvCxnSpPr>
        <p:spPr>
          <a:xfrm>
            <a:off x="6418525" y="3728025"/>
            <a:ext cx="0" cy="4182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29"/>
          <p:cNvCxnSpPr>
            <a:stCxn id="348" idx="3"/>
            <a:endCxn id="349" idx="7"/>
          </p:cNvCxnSpPr>
          <p:nvPr/>
        </p:nvCxnSpPr>
        <p:spPr>
          <a:xfrm flipH="1">
            <a:off x="4836675" y="2827725"/>
            <a:ext cx="536400" cy="492000"/>
          </a:xfrm>
          <a:prstGeom prst="straightConnector1">
            <a:avLst/>
          </a:prstGeom>
          <a:noFill/>
          <a:ln cap="flat" cmpd="sng" w="9525">
            <a:solidFill>
              <a:schemeClr val="dk2"/>
            </a:solidFill>
            <a:prstDash val="solid"/>
            <a:round/>
            <a:headEnd len="med" w="med" type="none"/>
            <a:tailEnd len="med" w="med" type="triangle"/>
          </a:ln>
        </p:spPr>
      </p:cxnSp>
      <p:cxnSp>
        <p:nvCxnSpPr>
          <p:cNvPr id="359" name="Google Shape;359;p29"/>
          <p:cNvCxnSpPr/>
          <p:nvPr/>
        </p:nvCxnSpPr>
        <p:spPr>
          <a:xfrm flipH="1">
            <a:off x="3962050" y="3654075"/>
            <a:ext cx="536400" cy="49200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29"/>
          <p:cNvCxnSpPr/>
          <p:nvPr/>
        </p:nvCxnSpPr>
        <p:spPr>
          <a:xfrm>
            <a:off x="4667625" y="3726075"/>
            <a:ext cx="0" cy="418200"/>
          </a:xfrm>
          <a:prstGeom prst="straightConnector1">
            <a:avLst/>
          </a:prstGeom>
          <a:noFill/>
          <a:ln cap="flat" cmpd="sng" w="9525">
            <a:solidFill>
              <a:schemeClr val="dk2"/>
            </a:solidFill>
            <a:prstDash val="solid"/>
            <a:round/>
            <a:headEnd len="med" w="med" type="none"/>
            <a:tailEnd len="med" w="med" type="triangle"/>
          </a:ln>
        </p:spPr>
      </p:cxnSp>
      <p:sp>
        <p:nvSpPr>
          <p:cNvPr id="361" name="Google Shape;361;p29"/>
          <p:cNvSpPr/>
          <p:nvPr/>
        </p:nvSpPr>
        <p:spPr>
          <a:xfrm>
            <a:off x="7983350" y="5046625"/>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7089225" y="5046625"/>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29"/>
          <p:cNvCxnSpPr>
            <a:stCxn id="354" idx="5"/>
            <a:endCxn id="361" idx="1"/>
          </p:cNvCxnSpPr>
          <p:nvPr/>
        </p:nvCxnSpPr>
        <p:spPr>
          <a:xfrm>
            <a:off x="7497650" y="4554625"/>
            <a:ext cx="555900" cy="562200"/>
          </a:xfrm>
          <a:prstGeom prst="straightConnector1">
            <a:avLst/>
          </a:prstGeom>
          <a:noFill/>
          <a:ln cap="flat" cmpd="sng" w="9525">
            <a:solidFill>
              <a:schemeClr val="dk2"/>
            </a:solidFill>
            <a:prstDash val="solid"/>
            <a:round/>
            <a:headEnd len="med" w="med" type="none"/>
            <a:tailEnd len="med" w="med" type="triangle"/>
          </a:ln>
        </p:spPr>
      </p:cxnSp>
      <p:cxnSp>
        <p:nvCxnSpPr>
          <p:cNvPr id="364" name="Google Shape;364;p29"/>
          <p:cNvCxnSpPr/>
          <p:nvPr/>
        </p:nvCxnSpPr>
        <p:spPr>
          <a:xfrm>
            <a:off x="7328475" y="4663525"/>
            <a:ext cx="0" cy="418200"/>
          </a:xfrm>
          <a:prstGeom prst="straightConnector1">
            <a:avLst/>
          </a:prstGeom>
          <a:noFill/>
          <a:ln cap="flat" cmpd="sng" w="9525">
            <a:solidFill>
              <a:schemeClr val="dk2"/>
            </a:solidFill>
            <a:prstDash val="solid"/>
            <a:round/>
            <a:headEnd len="med" w="med" type="none"/>
            <a:tailEnd len="med" w="med" type="triangle"/>
          </a:ln>
        </p:spPr>
      </p:cxnSp>
      <p:sp>
        <p:nvSpPr>
          <p:cNvPr id="365" name="Google Shape;365;p29"/>
          <p:cNvSpPr/>
          <p:nvPr/>
        </p:nvSpPr>
        <p:spPr>
          <a:xfrm>
            <a:off x="6195100" y="5042875"/>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29"/>
          <p:cNvCxnSpPr/>
          <p:nvPr/>
        </p:nvCxnSpPr>
        <p:spPr>
          <a:xfrm>
            <a:off x="6418525" y="4635738"/>
            <a:ext cx="0" cy="41820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29"/>
          <p:cNvSpPr/>
          <p:nvPr/>
        </p:nvSpPr>
        <p:spPr>
          <a:xfrm>
            <a:off x="4406850" y="5046750"/>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3615075" y="5042875"/>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2823300" y="5046625"/>
            <a:ext cx="478500" cy="478500"/>
          </a:xfrm>
          <a:prstGeom prst="ellipse">
            <a:avLst/>
          </a:prstGeom>
          <a:solidFill>
            <a:srgbClr val="D9D9D9"/>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29"/>
          <p:cNvCxnSpPr/>
          <p:nvPr/>
        </p:nvCxnSpPr>
        <p:spPr>
          <a:xfrm flipH="1">
            <a:off x="3144225" y="4554625"/>
            <a:ext cx="536400" cy="492000"/>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29"/>
          <p:cNvCxnSpPr/>
          <p:nvPr/>
        </p:nvCxnSpPr>
        <p:spPr>
          <a:xfrm>
            <a:off x="4667625" y="4626613"/>
            <a:ext cx="0" cy="4182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29"/>
          <p:cNvCxnSpPr/>
          <p:nvPr/>
        </p:nvCxnSpPr>
        <p:spPr>
          <a:xfrm>
            <a:off x="3854325" y="4635738"/>
            <a:ext cx="0" cy="4182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29"/>
          <p:cNvSpPr txBox="1"/>
          <p:nvPr/>
        </p:nvSpPr>
        <p:spPr>
          <a:xfrm>
            <a:off x="5898525" y="2300350"/>
            <a:ext cx="16692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init/lauchd</a:t>
            </a:r>
            <a:endParaRPr/>
          </a:p>
        </p:txBody>
      </p:sp>
      <p:cxnSp>
        <p:nvCxnSpPr>
          <p:cNvPr id="374" name="Google Shape;374;p29"/>
          <p:cNvCxnSpPr/>
          <p:nvPr/>
        </p:nvCxnSpPr>
        <p:spPr>
          <a:xfrm flipH="1" rot="10800000">
            <a:off x="2578400" y="4120250"/>
            <a:ext cx="930300" cy="943500"/>
          </a:xfrm>
          <a:prstGeom prst="straightConnector1">
            <a:avLst/>
          </a:prstGeom>
          <a:noFill/>
          <a:ln cap="flat" cmpd="sng" w="28575">
            <a:solidFill>
              <a:srgbClr val="388E3C"/>
            </a:solidFill>
            <a:prstDash val="dot"/>
            <a:round/>
            <a:headEnd len="med" w="med" type="stealth"/>
            <a:tailEnd len="med" w="med" type="stealth"/>
          </a:ln>
        </p:spPr>
      </p:cxnSp>
      <p:cxnSp>
        <p:nvCxnSpPr>
          <p:cNvPr id="375" name="Google Shape;375;p29"/>
          <p:cNvCxnSpPr/>
          <p:nvPr/>
        </p:nvCxnSpPr>
        <p:spPr>
          <a:xfrm flipH="1" rot="10800000">
            <a:off x="3508700" y="3191650"/>
            <a:ext cx="930300" cy="943500"/>
          </a:xfrm>
          <a:prstGeom prst="straightConnector1">
            <a:avLst/>
          </a:prstGeom>
          <a:noFill/>
          <a:ln cap="flat" cmpd="sng" w="28575">
            <a:solidFill>
              <a:srgbClr val="388E3C"/>
            </a:solidFill>
            <a:prstDash val="dot"/>
            <a:round/>
            <a:headEnd len="med" w="med" type="stealth"/>
            <a:tailEnd len="med" w="med" type="stealth"/>
          </a:ln>
        </p:spPr>
      </p:cxnSp>
      <p:sp>
        <p:nvSpPr>
          <p:cNvPr id="376" name="Google Shape;376;p29"/>
          <p:cNvSpPr txBox="1"/>
          <p:nvPr/>
        </p:nvSpPr>
        <p:spPr>
          <a:xfrm>
            <a:off x="1519325" y="3059550"/>
            <a:ext cx="2104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900">
                <a:solidFill>
                  <a:srgbClr val="388E3C"/>
                </a:solidFill>
              </a:rPr>
              <a:t>Могут делить anon mmap, pipe</a:t>
            </a:r>
            <a:endParaRPr sz="1900">
              <a:solidFill>
                <a:srgbClr val="388E3C"/>
              </a:solidFill>
            </a:endParaRPr>
          </a:p>
        </p:txBody>
      </p:sp>
      <p:cxnSp>
        <p:nvCxnSpPr>
          <p:cNvPr id="377" name="Google Shape;377;p29"/>
          <p:cNvCxnSpPr>
            <a:stCxn id="367" idx="6"/>
            <a:endCxn id="353" idx="2"/>
          </p:cNvCxnSpPr>
          <p:nvPr/>
        </p:nvCxnSpPr>
        <p:spPr>
          <a:xfrm flipH="1" rot="10800000">
            <a:off x="4885350" y="4385400"/>
            <a:ext cx="1293900" cy="900600"/>
          </a:xfrm>
          <a:prstGeom prst="straightConnector1">
            <a:avLst/>
          </a:prstGeom>
          <a:noFill/>
          <a:ln cap="flat" cmpd="sng" w="28575">
            <a:solidFill>
              <a:schemeClr val="accent1"/>
            </a:solidFill>
            <a:prstDash val="dot"/>
            <a:round/>
            <a:headEnd len="med" w="med" type="stealth"/>
            <a:tailEnd len="med" w="med" type="stealth"/>
          </a:ln>
        </p:spPr>
      </p:cxnSp>
      <p:sp>
        <p:nvSpPr>
          <p:cNvPr id="378" name="Google Shape;378;p29"/>
          <p:cNvSpPr txBox="1"/>
          <p:nvPr/>
        </p:nvSpPr>
        <p:spPr>
          <a:xfrm>
            <a:off x="4218825" y="5711275"/>
            <a:ext cx="32538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900">
                <a:solidFill>
                  <a:schemeClr val="accent1"/>
                </a:solidFill>
              </a:rPr>
              <a:t>Не м</a:t>
            </a:r>
            <a:r>
              <a:rPr lang="ru-RU" sz="1900">
                <a:solidFill>
                  <a:schemeClr val="accent1"/>
                </a:solidFill>
              </a:rPr>
              <a:t>огут общих анонимных ресурсов. Как взаимодействовать?</a:t>
            </a:r>
            <a:endParaRPr sz="19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FIFO</a:t>
            </a:r>
            <a:endParaRPr/>
          </a:p>
        </p:txBody>
      </p:sp>
      <p:sp>
        <p:nvSpPr>
          <p:cNvPr id="384" name="Google Shape;384;p3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385" name="Google Shape;385;p30"/>
          <p:cNvSpPr txBox="1"/>
          <p:nvPr/>
        </p:nvSpPr>
        <p:spPr>
          <a:xfrm>
            <a:off x="3170700" y="1555000"/>
            <a:ext cx="5850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mkfifo(</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*path, mode_t mode);</a:t>
            </a:r>
            <a:endParaRPr sz="1650">
              <a:solidFill>
                <a:srgbClr val="37474F"/>
              </a:solidFill>
              <a:latin typeface="Roboto Mono"/>
              <a:ea typeface="Roboto Mono"/>
              <a:cs typeface="Roboto Mono"/>
              <a:sym typeface="Roboto Mono"/>
            </a:endParaRPr>
          </a:p>
        </p:txBody>
      </p:sp>
      <p:pic>
        <p:nvPicPr>
          <p:cNvPr id="386" name="Google Shape;386;p30"/>
          <p:cNvPicPr preferRelativeResize="0"/>
          <p:nvPr/>
        </p:nvPicPr>
        <p:blipFill>
          <a:blip r:embed="rId3">
            <a:alphaModFix/>
          </a:blip>
          <a:stretch>
            <a:fillRect/>
          </a:stretch>
        </p:blipFill>
        <p:spPr>
          <a:xfrm>
            <a:off x="4054175" y="2533025"/>
            <a:ext cx="4083650" cy="310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FIFO. Сервер</a:t>
            </a:r>
            <a:endParaRPr/>
          </a:p>
        </p:txBody>
      </p:sp>
      <p:sp>
        <p:nvSpPr>
          <p:cNvPr id="392" name="Google Shape;392;p3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393" name="Google Shape;393;p31"/>
          <p:cNvSpPr txBox="1"/>
          <p:nvPr/>
        </p:nvSpPr>
        <p:spPr>
          <a:xfrm>
            <a:off x="1648025" y="1812750"/>
            <a:ext cx="8599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main()</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mkfifo(</a:t>
            </a:r>
            <a:r>
              <a:rPr lang="ru-RU" sz="1650">
                <a:solidFill>
                  <a:srgbClr val="388E3C"/>
                </a:solidFill>
                <a:latin typeface="Roboto Mono"/>
                <a:ea typeface="Roboto Mono"/>
                <a:cs typeface="Roboto Mono"/>
                <a:sym typeface="Roboto Mono"/>
              </a:rPr>
              <a:t>"/tmp/fifo_server"</a:t>
            </a:r>
            <a:r>
              <a:rPr lang="ru-RU" sz="1650">
                <a:solidFill>
                  <a:srgbClr val="37474F"/>
                </a:solidFill>
                <a:latin typeface="Roboto Mono"/>
                <a:ea typeface="Roboto Mono"/>
                <a:cs typeface="Roboto Mono"/>
                <a:sym typeface="Roboto Mono"/>
              </a:rPr>
              <a:t>, S_IRWXU | S_IRWXO);</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fd = open(</a:t>
            </a:r>
            <a:r>
              <a:rPr lang="ru-RU" sz="1650">
                <a:solidFill>
                  <a:srgbClr val="388E3C"/>
                </a:solidFill>
                <a:latin typeface="Roboto Mono"/>
                <a:ea typeface="Roboto Mono"/>
                <a:cs typeface="Roboto Mono"/>
                <a:sym typeface="Roboto Mono"/>
              </a:rPr>
              <a:t>"/tmp/fifo_server"</a:t>
            </a:r>
            <a:r>
              <a:rPr lang="ru-RU" sz="1650">
                <a:solidFill>
                  <a:srgbClr val="37474F"/>
                </a:solidFill>
                <a:latin typeface="Roboto Mono"/>
                <a:ea typeface="Roboto Mono"/>
                <a:cs typeface="Roboto Mono"/>
                <a:sym typeface="Roboto Mono"/>
              </a:rPr>
              <a:t>, O_RDONLY);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while</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pid_t new_client;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if</a:t>
            </a:r>
            <a:r>
              <a:rPr lang="ru-RU" sz="1650">
                <a:solidFill>
                  <a:srgbClr val="37474F"/>
                </a:solidFill>
                <a:latin typeface="Roboto Mono"/>
                <a:ea typeface="Roboto Mono"/>
                <a:cs typeface="Roboto Mono"/>
                <a:sym typeface="Roboto Mono"/>
              </a:rPr>
              <a:t> (read(fd, &amp;new_client, </a:t>
            </a:r>
            <a:r>
              <a:rPr lang="ru-RU" sz="1650">
                <a:solidFill>
                  <a:srgbClr val="3F51B5"/>
                </a:solidFill>
                <a:latin typeface="Roboto Mono"/>
                <a:ea typeface="Roboto Mono"/>
                <a:cs typeface="Roboto Mono"/>
                <a:sym typeface="Roboto Mono"/>
              </a:rPr>
              <a:t>sizeof</a:t>
            </a:r>
            <a:r>
              <a:rPr lang="ru-RU" sz="1650">
                <a:solidFill>
                  <a:srgbClr val="37474F"/>
                </a:solidFill>
                <a:latin typeface="Roboto Mono"/>
                <a:ea typeface="Roboto Mono"/>
                <a:cs typeface="Roboto Mono"/>
                <a:sym typeface="Roboto Mono"/>
              </a:rPr>
              <a:t>(pid_t)) &gt;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"new client %d\n"</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new_client);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else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sched_yield();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394" name="Google Shape;394;p31"/>
          <p:cNvSpPr/>
          <p:nvPr/>
        </p:nvSpPr>
        <p:spPr>
          <a:xfrm>
            <a:off x="2046775" y="2286000"/>
            <a:ext cx="6007500" cy="46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3701050" y="4770450"/>
            <a:ext cx="6007500" cy="1263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Сервер создает FIFO канал с правами на чтение/запись в него кому угодно</a:t>
            </a:r>
            <a:endParaRPr sz="2250">
              <a:highlight>
                <a:srgbClr val="FFFFFF"/>
              </a:highlight>
            </a:endParaRPr>
          </a:p>
          <a:p>
            <a:pPr indent="0" lvl="0" marL="0" rtl="0" algn="l">
              <a:spcBef>
                <a:spcPts val="0"/>
              </a:spcBef>
              <a:spcAft>
                <a:spcPts val="0"/>
              </a:spcAft>
              <a:buNone/>
            </a:pPr>
            <a:r>
              <a:t/>
            </a:r>
            <a:endParaRPr/>
          </a:p>
        </p:txBody>
      </p:sp>
      <p:sp>
        <p:nvSpPr>
          <p:cNvPr id="396" name="Google Shape;396;p31"/>
          <p:cNvSpPr/>
          <p:nvPr/>
        </p:nvSpPr>
        <p:spPr>
          <a:xfrm>
            <a:off x="4701375" y="4138700"/>
            <a:ext cx="6007500" cy="165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После создания канала с ним можно работать как с файлом, но данные он на диске не хранит - все в ОП в ядре.</a:t>
            </a:r>
            <a:endParaRPr sz="2250">
              <a:highlight>
                <a:srgbClr val="FFFFFF"/>
              </a:highlight>
            </a:endParaRPr>
          </a:p>
        </p:txBody>
      </p:sp>
      <p:sp>
        <p:nvSpPr>
          <p:cNvPr id="397" name="Google Shape;397;p31"/>
          <p:cNvSpPr/>
          <p:nvPr/>
        </p:nvSpPr>
        <p:spPr>
          <a:xfrm>
            <a:off x="2664350" y="2544725"/>
            <a:ext cx="5562600" cy="46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3999625" y="3341732"/>
            <a:ext cx="4825500" cy="711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1438075" y="4311750"/>
            <a:ext cx="4236900" cy="1722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Клиенты пишут в канал свои pid, а сервер их вычитывает и печатает.</a:t>
            </a:r>
            <a:endParaRPr sz="2250">
              <a:highlight>
                <a:srgbClr val="FFFFFF"/>
              </a:highlight>
            </a:endParaRPr>
          </a:p>
        </p:txBody>
      </p:sp>
      <p:sp>
        <p:nvSpPr>
          <p:cNvPr id="400" name="Google Shape;400;p31"/>
          <p:cNvSpPr txBox="1"/>
          <p:nvPr/>
        </p:nvSpPr>
        <p:spPr>
          <a:xfrm>
            <a:off x="8692125" y="6206775"/>
            <a:ext cx="3309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u="sng">
                <a:solidFill>
                  <a:schemeClr val="hlink"/>
                </a:solidFill>
                <a:hlinkClick r:id="rId3"/>
              </a:rPr>
              <a:t>7_ipc/4_fifo_server.c</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FIFO. Клиент</a:t>
            </a:r>
            <a:endParaRPr/>
          </a:p>
        </p:txBody>
      </p:sp>
      <p:sp>
        <p:nvSpPr>
          <p:cNvPr id="406" name="Google Shape;406;p3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407" name="Google Shape;407;p32"/>
          <p:cNvSpPr txBox="1"/>
          <p:nvPr/>
        </p:nvSpPr>
        <p:spPr>
          <a:xfrm>
            <a:off x="2356975" y="2193750"/>
            <a:ext cx="8049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main()</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fd = open(</a:t>
            </a:r>
            <a:r>
              <a:rPr lang="ru-RU" sz="1650">
                <a:solidFill>
                  <a:srgbClr val="388E3C"/>
                </a:solidFill>
                <a:latin typeface="Roboto Mono"/>
                <a:ea typeface="Roboto Mono"/>
                <a:cs typeface="Roboto Mono"/>
                <a:sym typeface="Roboto Mono"/>
              </a:rPr>
              <a:t>"/tmp/fifo_server"</a:t>
            </a:r>
            <a:r>
              <a:rPr lang="ru-RU" sz="1650">
                <a:solidFill>
                  <a:srgbClr val="37474F"/>
                </a:solidFill>
                <a:latin typeface="Roboto Mono"/>
                <a:ea typeface="Roboto Mono"/>
                <a:cs typeface="Roboto Mono"/>
                <a:sym typeface="Roboto Mono"/>
              </a:rPr>
              <a:t>, O_WRONLY);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pid_t pid = getpid();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write(fd, &amp;pid, </a:t>
            </a:r>
            <a:r>
              <a:rPr lang="ru-RU" sz="1650">
                <a:solidFill>
                  <a:srgbClr val="3F51B5"/>
                </a:solidFill>
                <a:latin typeface="Roboto Mono"/>
                <a:ea typeface="Roboto Mono"/>
                <a:cs typeface="Roboto Mono"/>
                <a:sym typeface="Roboto Mono"/>
              </a:rPr>
              <a:t>sizeof</a:t>
            </a:r>
            <a:r>
              <a:rPr lang="ru-RU" sz="1650">
                <a:solidFill>
                  <a:srgbClr val="37474F"/>
                </a:solidFill>
                <a:latin typeface="Roboto Mono"/>
                <a:ea typeface="Roboto Mono"/>
                <a:cs typeface="Roboto Mono"/>
                <a:sym typeface="Roboto Mono"/>
              </a:rPr>
              <a:t>(pid));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"my pid %d is sent to server\n"</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close(fd);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408" name="Google Shape;408;p32"/>
          <p:cNvSpPr/>
          <p:nvPr/>
        </p:nvSpPr>
        <p:spPr>
          <a:xfrm>
            <a:off x="2841975" y="2604975"/>
            <a:ext cx="6007500" cy="46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5054425" y="4062825"/>
            <a:ext cx="3983400" cy="1067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Клиент открывает FIFO, как обычный файл</a:t>
            </a:r>
            <a:endParaRPr/>
          </a:p>
        </p:txBody>
      </p:sp>
      <p:sp>
        <p:nvSpPr>
          <p:cNvPr id="410" name="Google Shape;410;p32"/>
          <p:cNvSpPr/>
          <p:nvPr/>
        </p:nvSpPr>
        <p:spPr>
          <a:xfrm>
            <a:off x="3339925" y="2990425"/>
            <a:ext cx="3451500" cy="611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7346625" y="4062825"/>
            <a:ext cx="2940300" cy="611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Пишет туда PID</a:t>
            </a:r>
            <a:endParaRPr/>
          </a:p>
        </p:txBody>
      </p:sp>
      <p:sp>
        <p:nvSpPr>
          <p:cNvPr id="412" name="Google Shape;412;p32"/>
          <p:cNvSpPr txBox="1"/>
          <p:nvPr/>
        </p:nvSpPr>
        <p:spPr>
          <a:xfrm>
            <a:off x="8692125" y="6122775"/>
            <a:ext cx="3309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u="sng">
                <a:solidFill>
                  <a:schemeClr val="hlink"/>
                </a:solidFill>
                <a:hlinkClick r:id="rId3"/>
              </a:rPr>
              <a:t>7_ipc/4_fifo_client.c</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FIFO</a:t>
            </a:r>
            <a:endParaRPr/>
          </a:p>
        </p:txBody>
      </p:sp>
      <p:sp>
        <p:nvSpPr>
          <p:cNvPr id="418" name="Google Shape;418;p3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cxnSp>
        <p:nvCxnSpPr>
          <p:cNvPr id="419" name="Google Shape;419;p33"/>
          <p:cNvCxnSpPr/>
          <p:nvPr/>
        </p:nvCxnSpPr>
        <p:spPr>
          <a:xfrm>
            <a:off x="5845719" y="1612419"/>
            <a:ext cx="2100" cy="4514700"/>
          </a:xfrm>
          <a:prstGeom prst="straightConnector1">
            <a:avLst/>
          </a:prstGeom>
          <a:noFill/>
          <a:ln cap="flat" cmpd="sng" w="19050">
            <a:solidFill>
              <a:schemeClr val="dk1"/>
            </a:solidFill>
            <a:prstDash val="dot"/>
            <a:round/>
            <a:headEnd len="med" w="med" type="none"/>
            <a:tailEnd len="med" w="med" type="none"/>
          </a:ln>
        </p:spPr>
      </p:cxnSp>
      <p:sp>
        <p:nvSpPr>
          <p:cNvPr id="420" name="Google Shape;420;p33"/>
          <p:cNvSpPr txBox="1"/>
          <p:nvPr/>
        </p:nvSpPr>
        <p:spPr>
          <a:xfrm>
            <a:off x="890475" y="16124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4_fifo_server.c -o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./server</a:t>
            </a:r>
            <a:endParaRPr/>
          </a:p>
        </p:txBody>
      </p:sp>
      <p:sp>
        <p:nvSpPr>
          <p:cNvPr id="421" name="Google Shape;421;p33"/>
          <p:cNvSpPr txBox="1"/>
          <p:nvPr/>
        </p:nvSpPr>
        <p:spPr>
          <a:xfrm>
            <a:off x="6206750" y="1612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4_fifo_client.c -o client</a:t>
            </a:r>
            <a:endParaRPr/>
          </a:p>
        </p:txBody>
      </p:sp>
      <p:sp>
        <p:nvSpPr>
          <p:cNvPr id="422" name="Google Shape;422;p33"/>
          <p:cNvSpPr txBox="1"/>
          <p:nvPr/>
        </p:nvSpPr>
        <p:spPr>
          <a:xfrm>
            <a:off x="982575" y="2551800"/>
            <a:ext cx="3000000" cy="535500"/>
          </a:xfrm>
          <a:prstGeom prst="rect">
            <a:avLst/>
          </a:prstGeom>
          <a:noFill/>
          <a:ln>
            <a:noFill/>
          </a:ln>
        </p:spPr>
        <p:txBody>
          <a:bodyPr anchorCtr="0" anchor="t" bIns="91425" lIns="91425" spcFirstLastPara="1" rIns="91425" wrap="square" tIns="91425">
            <a:spAutoFit/>
          </a:bodyPr>
          <a:lstStyle/>
          <a:p>
            <a:pPr indent="0" lvl="0" marL="50800" marR="50800" rtl="0" algn="l">
              <a:lnSpc>
                <a:spcPct val="120000"/>
              </a:lnSpc>
              <a:spcBef>
                <a:spcPts val="0"/>
              </a:spcBef>
              <a:spcAft>
                <a:spcPts val="0"/>
              </a:spcAft>
              <a:buNone/>
            </a:pPr>
            <a:r>
              <a:rPr lang="ru-RU">
                <a:solidFill>
                  <a:srgbClr val="333333"/>
                </a:solidFill>
                <a:highlight>
                  <a:srgbClr val="FFFFFF"/>
                </a:highlight>
                <a:latin typeface="Courier New"/>
                <a:ea typeface="Courier New"/>
                <a:cs typeface="Courier New"/>
                <a:sym typeface="Courier New"/>
              </a:rPr>
              <a:t>new client 62686</a:t>
            </a:r>
            <a:endParaRPr>
              <a:solidFill>
                <a:srgbClr val="333333"/>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t/>
            </a:r>
            <a:endParaRPr sz="600">
              <a:highlight>
                <a:srgbClr val="FFFFFF"/>
              </a:highlight>
              <a:latin typeface="Courier New"/>
              <a:ea typeface="Courier New"/>
              <a:cs typeface="Courier New"/>
              <a:sym typeface="Courier New"/>
            </a:endParaRPr>
          </a:p>
        </p:txBody>
      </p:sp>
      <p:sp>
        <p:nvSpPr>
          <p:cNvPr id="423" name="Google Shape;423;p33"/>
          <p:cNvSpPr txBox="1"/>
          <p:nvPr/>
        </p:nvSpPr>
        <p:spPr>
          <a:xfrm>
            <a:off x="6206750" y="20733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./client</a:t>
            </a:r>
            <a:endParaRPr/>
          </a:p>
          <a:p>
            <a:pPr indent="0" lvl="0" marL="0" rtl="0" algn="l">
              <a:spcBef>
                <a:spcPts val="0"/>
              </a:spcBef>
              <a:spcAft>
                <a:spcPts val="0"/>
              </a:spcAft>
              <a:buNone/>
            </a:pPr>
            <a:r>
              <a:rPr lang="ru-RU"/>
              <a:t>my pid 62686 is sent to server</a:t>
            </a:r>
            <a:endParaRPr/>
          </a:p>
        </p:txBody>
      </p:sp>
      <p:sp>
        <p:nvSpPr>
          <p:cNvPr id="424" name="Google Shape;424;p33"/>
          <p:cNvSpPr txBox="1"/>
          <p:nvPr/>
        </p:nvSpPr>
        <p:spPr>
          <a:xfrm>
            <a:off x="6206750" y="27497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./client</a:t>
            </a:r>
            <a:endParaRPr/>
          </a:p>
          <a:p>
            <a:pPr indent="0" lvl="0" marL="0" rtl="0" algn="l">
              <a:spcBef>
                <a:spcPts val="0"/>
              </a:spcBef>
              <a:spcAft>
                <a:spcPts val="0"/>
              </a:spcAft>
              <a:buNone/>
            </a:pPr>
            <a:r>
              <a:rPr lang="ru-RU"/>
              <a:t>my pid 62690 is sent to server</a:t>
            </a:r>
            <a:endParaRPr/>
          </a:p>
        </p:txBody>
      </p:sp>
      <p:sp>
        <p:nvSpPr>
          <p:cNvPr id="425" name="Google Shape;425;p33"/>
          <p:cNvSpPr txBox="1"/>
          <p:nvPr/>
        </p:nvSpPr>
        <p:spPr>
          <a:xfrm>
            <a:off x="1036675" y="29145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new client 62690</a:t>
            </a:r>
            <a:endParaRPr/>
          </a:p>
        </p:txBody>
      </p:sp>
      <p:sp>
        <p:nvSpPr>
          <p:cNvPr id="426" name="Google Shape;426;p33"/>
          <p:cNvSpPr txBox="1"/>
          <p:nvPr/>
        </p:nvSpPr>
        <p:spPr>
          <a:xfrm>
            <a:off x="1036675" y="33147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new client 62692</a:t>
            </a:r>
            <a:endParaRPr/>
          </a:p>
        </p:txBody>
      </p:sp>
      <p:sp>
        <p:nvSpPr>
          <p:cNvPr id="427" name="Google Shape;427;p33"/>
          <p:cNvSpPr txBox="1"/>
          <p:nvPr/>
        </p:nvSpPr>
        <p:spPr>
          <a:xfrm>
            <a:off x="6206750" y="34260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./client</a:t>
            </a:r>
            <a:endParaRPr/>
          </a:p>
          <a:p>
            <a:pPr indent="0" lvl="0" marL="0" rtl="0" algn="l">
              <a:spcBef>
                <a:spcPts val="0"/>
              </a:spcBef>
              <a:spcAft>
                <a:spcPts val="0"/>
              </a:spcAft>
              <a:buNone/>
            </a:pPr>
            <a:r>
              <a:rPr lang="ru-RU"/>
              <a:t>my pid 62692 is sent to server</a:t>
            </a:r>
            <a:endParaRPr/>
          </a:p>
        </p:txBody>
      </p:sp>
      <p:sp>
        <p:nvSpPr>
          <p:cNvPr id="428" name="Google Shape;428;p33"/>
          <p:cNvSpPr txBox="1"/>
          <p:nvPr/>
        </p:nvSpPr>
        <p:spPr>
          <a:xfrm>
            <a:off x="890475" y="37856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ls -al /tmp/fifo_server</a:t>
            </a:r>
            <a:endParaRPr/>
          </a:p>
          <a:p>
            <a:pPr indent="0" lvl="0" marL="0" rtl="0" algn="l">
              <a:spcBef>
                <a:spcPts val="0"/>
              </a:spcBef>
              <a:spcAft>
                <a:spcPts val="0"/>
              </a:spcAft>
              <a:buNone/>
            </a:pPr>
            <a:r>
              <a:rPr lang="ru-RU"/>
              <a:t>prwx---r-x  1 v.shpilevoy /tmp/fifo_server</a:t>
            </a:r>
            <a:endParaRPr/>
          </a:p>
        </p:txBody>
      </p:sp>
      <p:sp>
        <p:nvSpPr>
          <p:cNvPr id="429" name="Google Shape;429;p33"/>
          <p:cNvSpPr txBox="1"/>
          <p:nvPr/>
        </p:nvSpPr>
        <p:spPr>
          <a:xfrm>
            <a:off x="890475" y="46957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echo '123' &gt; /tmp/fifo_server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               ...</a:t>
            </a:r>
            <a:endParaRPr/>
          </a:p>
        </p:txBody>
      </p:sp>
      <p:sp>
        <p:nvSpPr>
          <p:cNvPr id="430" name="Google Shape;430;p33"/>
          <p:cNvSpPr txBox="1"/>
          <p:nvPr/>
        </p:nvSpPr>
        <p:spPr>
          <a:xfrm>
            <a:off x="6206750" y="5014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cat /tmp/fifo_server</a:t>
            </a:r>
            <a:endParaRPr/>
          </a:p>
          <a:p>
            <a:pPr indent="0" lvl="0" marL="0" rtl="0" algn="l">
              <a:spcBef>
                <a:spcPts val="0"/>
              </a:spcBef>
              <a:spcAft>
                <a:spcPts val="0"/>
              </a:spcAft>
              <a:buNone/>
            </a:pPr>
            <a:r>
              <a:rPr lang="ru-RU"/>
              <a:t>123</a:t>
            </a:r>
            <a:endParaRPr/>
          </a:p>
        </p:txBody>
      </p:sp>
      <p:sp>
        <p:nvSpPr>
          <p:cNvPr id="431" name="Google Shape;431;p33"/>
          <p:cNvSpPr txBox="1"/>
          <p:nvPr/>
        </p:nvSpPr>
        <p:spPr>
          <a:xfrm>
            <a:off x="863425" y="5417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a:t>
            </a:r>
            <a:endParaRPr/>
          </a:p>
        </p:txBody>
      </p:sp>
      <p:sp>
        <p:nvSpPr>
          <p:cNvPr id="432" name="Google Shape;432;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IPC</a:t>
            </a:r>
            <a:endParaRPr/>
          </a:p>
        </p:txBody>
      </p:sp>
      <p:sp>
        <p:nvSpPr>
          <p:cNvPr id="438" name="Google Shape;438;p3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439" name="Google Shape;439;p34"/>
          <p:cNvSpPr txBox="1"/>
          <p:nvPr/>
        </p:nvSpPr>
        <p:spPr>
          <a:xfrm>
            <a:off x="3378000" y="1275925"/>
            <a:ext cx="5436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ru-RU" sz="2500">
                <a:highlight>
                  <a:srgbClr val="FFFFFF"/>
                </a:highlight>
              </a:rPr>
              <a:t>X</a:t>
            </a:r>
            <a:r>
              <a:rPr lang="ru-RU" sz="2500">
                <a:highlight>
                  <a:srgbClr val="FFFFFF"/>
                </a:highlight>
              </a:rPr>
              <a:t>/Open </a:t>
            </a:r>
            <a:r>
              <a:rPr b="1" lang="ru-RU" sz="2500">
                <a:highlight>
                  <a:srgbClr val="FFFFFF"/>
                </a:highlight>
              </a:rPr>
              <a:t>S</a:t>
            </a:r>
            <a:r>
              <a:rPr lang="ru-RU" sz="2500">
                <a:highlight>
                  <a:srgbClr val="FFFFFF"/>
                </a:highlight>
              </a:rPr>
              <a:t>ystem </a:t>
            </a:r>
            <a:r>
              <a:rPr b="1" lang="ru-RU" sz="2500">
                <a:highlight>
                  <a:srgbClr val="FFFFFF"/>
                </a:highlight>
              </a:rPr>
              <a:t>I</a:t>
            </a:r>
            <a:r>
              <a:rPr lang="ru-RU" sz="2500">
                <a:highlight>
                  <a:srgbClr val="FFFFFF"/>
                </a:highlight>
              </a:rPr>
              <a:t>nterfaces</a:t>
            </a:r>
            <a:endParaRPr sz="2500">
              <a:highlight>
                <a:srgbClr val="FFFFFF"/>
              </a:highlight>
            </a:endParaRPr>
          </a:p>
        </p:txBody>
      </p:sp>
      <p:sp>
        <p:nvSpPr>
          <p:cNvPr id="440" name="Google Shape;440;p34"/>
          <p:cNvSpPr txBox="1"/>
          <p:nvPr/>
        </p:nvSpPr>
        <p:spPr>
          <a:xfrm>
            <a:off x="3378000" y="2006900"/>
            <a:ext cx="5316300" cy="184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Стандарт именованных IPC объектов</a:t>
            </a:r>
            <a:endParaRPr sz="2250">
              <a:highlight>
                <a:srgbClr val="FFFFFF"/>
              </a:highlight>
            </a:endParaRPr>
          </a:p>
          <a:p>
            <a:pPr indent="-371475" lvl="0" marL="673100" rtl="0" algn="l">
              <a:lnSpc>
                <a:spcPct val="115000"/>
              </a:lnSpc>
              <a:spcBef>
                <a:spcPts val="900"/>
              </a:spcBef>
              <a:spcAft>
                <a:spcPts val="0"/>
              </a:spcAft>
              <a:buSzPts val="2250"/>
              <a:buChar char="●"/>
            </a:pPr>
            <a:r>
              <a:rPr lang="ru-RU" sz="2250">
                <a:highlight>
                  <a:srgbClr val="FFFFFF"/>
                </a:highlight>
              </a:rPr>
              <a:t>Очереди сообщений</a:t>
            </a:r>
            <a:endParaRPr sz="2250">
              <a:highlight>
                <a:srgbClr val="FFFFFF"/>
              </a:highlight>
            </a:endParaRPr>
          </a:p>
          <a:p>
            <a:pPr indent="-371475" lvl="0" marL="673100" rtl="0" algn="l">
              <a:lnSpc>
                <a:spcPct val="115000"/>
              </a:lnSpc>
              <a:spcBef>
                <a:spcPts val="0"/>
              </a:spcBef>
              <a:spcAft>
                <a:spcPts val="0"/>
              </a:spcAft>
              <a:buSzPts val="2250"/>
              <a:buChar char="●"/>
            </a:pPr>
            <a:r>
              <a:rPr lang="ru-RU" sz="2250">
                <a:highlight>
                  <a:srgbClr val="FFFFFF"/>
                </a:highlight>
              </a:rPr>
              <a:t>Семафоры</a:t>
            </a:r>
            <a:endParaRPr sz="2250">
              <a:highlight>
                <a:srgbClr val="FFFFFF"/>
              </a:highlight>
            </a:endParaRPr>
          </a:p>
          <a:p>
            <a:pPr indent="-371475" lvl="0" marL="673100" rtl="0" algn="l">
              <a:lnSpc>
                <a:spcPct val="115000"/>
              </a:lnSpc>
              <a:spcBef>
                <a:spcPts val="0"/>
              </a:spcBef>
              <a:spcAft>
                <a:spcPts val="0"/>
              </a:spcAft>
              <a:buSzPts val="2250"/>
              <a:buChar char="●"/>
            </a:pPr>
            <a:r>
              <a:rPr lang="ru-RU" sz="2250">
                <a:highlight>
                  <a:srgbClr val="FFFFFF"/>
                </a:highlight>
              </a:rPr>
              <a:t>Разделяемая память</a:t>
            </a:r>
            <a:endParaRPr/>
          </a:p>
        </p:txBody>
      </p:sp>
      <p:sp>
        <p:nvSpPr>
          <p:cNvPr id="441" name="Google Shape;441;p34"/>
          <p:cNvSpPr txBox="1"/>
          <p:nvPr/>
        </p:nvSpPr>
        <p:spPr>
          <a:xfrm>
            <a:off x="2876325" y="4009875"/>
            <a:ext cx="5938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msgget(key_t key,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msgflg);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semget(key_t key,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nsems,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semflg);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shmget(key_t key, size_t size,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shmflg);</a:t>
            </a:r>
            <a:endParaRPr sz="1650">
              <a:solidFill>
                <a:srgbClr val="37474F"/>
              </a:solidFill>
              <a:latin typeface="Roboto Mono"/>
              <a:ea typeface="Roboto Mono"/>
              <a:cs typeface="Roboto Mono"/>
              <a:sym typeface="Roboto Mono"/>
            </a:endParaRPr>
          </a:p>
        </p:txBody>
      </p:sp>
      <p:sp>
        <p:nvSpPr>
          <p:cNvPr id="442" name="Google Shape;442;p34"/>
          <p:cNvSpPr/>
          <p:nvPr/>
        </p:nvSpPr>
        <p:spPr>
          <a:xfrm>
            <a:off x="8814000" y="3809175"/>
            <a:ext cx="2536200" cy="1095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sz="1900"/>
              <a:t>Именование не строками, а особым типом key_t</a:t>
            </a:r>
            <a:endParaRPr sz="1900"/>
          </a:p>
        </p:txBody>
      </p:sp>
      <p:sp>
        <p:nvSpPr>
          <p:cNvPr id="443" name="Google Shape;443;p34"/>
          <p:cNvSpPr/>
          <p:nvPr/>
        </p:nvSpPr>
        <p:spPr>
          <a:xfrm>
            <a:off x="3858275" y="4061925"/>
            <a:ext cx="1464300" cy="2417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Именование</a:t>
            </a:r>
            <a:endParaRPr/>
          </a:p>
        </p:txBody>
      </p:sp>
      <p:sp>
        <p:nvSpPr>
          <p:cNvPr id="449" name="Google Shape;449;p3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450" name="Google Shape;450;p35"/>
          <p:cNvSpPr txBox="1"/>
          <p:nvPr/>
        </p:nvSpPr>
        <p:spPr>
          <a:xfrm>
            <a:off x="2472075" y="1461975"/>
            <a:ext cx="6858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key_t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ftok(</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*path,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id);</a:t>
            </a:r>
            <a:endParaRPr sz="1650">
              <a:solidFill>
                <a:srgbClr val="37474F"/>
              </a:solidFill>
              <a:latin typeface="Roboto Mono"/>
              <a:ea typeface="Roboto Mono"/>
              <a:cs typeface="Roboto Mono"/>
              <a:sym typeface="Roboto Mono"/>
            </a:endParaRPr>
          </a:p>
        </p:txBody>
      </p:sp>
      <p:sp>
        <p:nvSpPr>
          <p:cNvPr id="451" name="Google Shape;451;p35"/>
          <p:cNvSpPr txBox="1"/>
          <p:nvPr/>
        </p:nvSpPr>
        <p:spPr>
          <a:xfrm>
            <a:off x="2303775" y="2219525"/>
            <a:ext cx="70839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Ключ генерируется по пути в файловой системе и произвольному числу</a:t>
            </a:r>
            <a:endParaRPr sz="2250">
              <a:highlight>
                <a:srgbClr val="FFFFFF"/>
              </a:highlight>
            </a:endParaRPr>
          </a:p>
        </p:txBody>
      </p:sp>
      <p:sp>
        <p:nvSpPr>
          <p:cNvPr id="452" name="Google Shape;452;p35"/>
          <p:cNvSpPr txBox="1"/>
          <p:nvPr/>
        </p:nvSpPr>
        <p:spPr>
          <a:xfrm>
            <a:off x="1842900" y="3148925"/>
            <a:ext cx="874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key_t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ftok(</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*pathname,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proj_id)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stat</a:t>
            </a:r>
            <a:r>
              <a:rPr lang="ru-RU" sz="1650">
                <a:solidFill>
                  <a:srgbClr val="37474F"/>
                </a:solidFill>
                <a:latin typeface="Roboto Mono"/>
                <a:ea typeface="Roboto Mono"/>
                <a:cs typeface="Roboto Mono"/>
                <a:sym typeface="Roboto Mono"/>
              </a:rPr>
              <a:t> st;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if</a:t>
            </a:r>
            <a:r>
              <a:rPr lang="ru-RU" sz="1650">
                <a:solidFill>
                  <a:srgbClr val="37474F"/>
                </a:solidFill>
                <a:latin typeface="Roboto Mono"/>
                <a:ea typeface="Roboto Mono"/>
                <a:cs typeface="Roboto Mono"/>
                <a:sym typeface="Roboto Mono"/>
              </a:rPr>
              <a:t> (stat(pathname, &amp;st) &lt;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(key_t) -</a:t>
            </a: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key_t key = ((st.st_ino &amp; </a:t>
            </a:r>
            <a:r>
              <a:rPr lang="ru-RU" sz="1650">
                <a:solidFill>
                  <a:srgbClr val="C53929"/>
                </a:solidFill>
                <a:latin typeface="Roboto Mono"/>
                <a:ea typeface="Roboto Mono"/>
                <a:cs typeface="Roboto Mono"/>
                <a:sym typeface="Roboto Mono"/>
              </a:rPr>
              <a:t>0xffff</a:t>
            </a:r>
            <a:r>
              <a:rPr lang="ru-RU" sz="1650">
                <a:solidFill>
                  <a:srgbClr val="37474F"/>
                </a:solidFill>
                <a:latin typeface="Roboto Mono"/>
                <a:ea typeface="Roboto Mono"/>
                <a:cs typeface="Roboto Mono"/>
                <a:sym typeface="Roboto Mono"/>
              </a:rPr>
              <a:t>) | ((st.st_dev &amp; </a:t>
            </a:r>
            <a:r>
              <a:rPr lang="ru-RU" sz="1650">
                <a:solidFill>
                  <a:srgbClr val="C53929"/>
                </a:solidFill>
                <a:latin typeface="Roboto Mono"/>
                <a:ea typeface="Roboto Mono"/>
                <a:cs typeface="Roboto Mono"/>
                <a:sym typeface="Roboto Mono"/>
              </a:rPr>
              <a:t>0xff</a:t>
            </a:r>
            <a:r>
              <a:rPr lang="ru-RU" sz="1650">
                <a:solidFill>
                  <a:srgbClr val="37474F"/>
                </a:solidFill>
                <a:latin typeface="Roboto Mono"/>
                <a:ea typeface="Roboto Mono"/>
                <a:cs typeface="Roboto Mono"/>
                <a:sym typeface="Roboto Mono"/>
              </a:rPr>
              <a:t>) &lt;&lt; </a:t>
            </a:r>
            <a:r>
              <a:rPr lang="ru-RU" sz="1650">
                <a:solidFill>
                  <a:srgbClr val="C53929"/>
                </a:solidFill>
                <a:latin typeface="Roboto Mono"/>
                <a:ea typeface="Roboto Mono"/>
                <a:cs typeface="Roboto Mono"/>
                <a:sym typeface="Roboto Mono"/>
              </a:rPr>
              <a:t>16</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 ((proj_id &amp; </a:t>
            </a:r>
            <a:r>
              <a:rPr lang="ru-RU" sz="1650">
                <a:solidFill>
                  <a:srgbClr val="C53929"/>
                </a:solidFill>
                <a:latin typeface="Roboto Mono"/>
                <a:ea typeface="Roboto Mono"/>
                <a:cs typeface="Roboto Mono"/>
                <a:sym typeface="Roboto Mono"/>
              </a:rPr>
              <a:t>0xff</a:t>
            </a:r>
            <a:r>
              <a:rPr lang="ru-RU" sz="1650">
                <a:solidFill>
                  <a:srgbClr val="37474F"/>
                </a:solidFill>
                <a:latin typeface="Roboto Mono"/>
                <a:ea typeface="Roboto Mono"/>
                <a:cs typeface="Roboto Mono"/>
                <a:sym typeface="Roboto Mono"/>
              </a:rPr>
              <a:t>) &lt;&lt; </a:t>
            </a:r>
            <a:r>
              <a:rPr lang="ru-RU" sz="1650">
                <a:solidFill>
                  <a:srgbClr val="C53929"/>
                </a:solidFill>
                <a:latin typeface="Roboto Mono"/>
                <a:ea typeface="Roboto Mono"/>
                <a:cs typeface="Roboto Mono"/>
                <a:sym typeface="Roboto Mono"/>
              </a:rPr>
              <a:t>24</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key;</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453" name="Google Shape;453;p35"/>
          <p:cNvSpPr/>
          <p:nvPr/>
        </p:nvSpPr>
        <p:spPr>
          <a:xfrm>
            <a:off x="7442775" y="3756025"/>
            <a:ext cx="1289100" cy="347400"/>
          </a:xfrm>
          <a:prstGeom prst="roundRect">
            <a:avLst>
              <a:gd fmla="val 16667" name="adj"/>
            </a:avLst>
          </a:prstGeom>
          <a:solidFill>
            <a:srgbClr val="C5392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pseudocode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Именование</a:t>
            </a:r>
            <a:endParaRPr/>
          </a:p>
        </p:txBody>
      </p:sp>
      <p:sp>
        <p:nvSpPr>
          <p:cNvPr id="459" name="Google Shape;459;p3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cxnSp>
        <p:nvCxnSpPr>
          <p:cNvPr id="460" name="Google Shape;460;p36"/>
          <p:cNvCxnSpPr/>
          <p:nvPr/>
        </p:nvCxnSpPr>
        <p:spPr>
          <a:xfrm flipH="1">
            <a:off x="6140294" y="1506094"/>
            <a:ext cx="11100" cy="3584100"/>
          </a:xfrm>
          <a:prstGeom prst="straightConnector1">
            <a:avLst/>
          </a:prstGeom>
          <a:noFill/>
          <a:ln cap="flat" cmpd="sng" w="19050">
            <a:solidFill>
              <a:schemeClr val="dk1"/>
            </a:solidFill>
            <a:prstDash val="dot"/>
            <a:round/>
            <a:headEnd len="med" w="med" type="none"/>
            <a:tailEnd len="med" w="med" type="none"/>
          </a:ln>
        </p:spPr>
      </p:cxnSp>
      <p:sp>
        <p:nvSpPr>
          <p:cNvPr id="461" name="Google Shape;461;p36"/>
          <p:cNvSpPr txBox="1"/>
          <p:nvPr/>
        </p:nvSpPr>
        <p:spPr>
          <a:xfrm>
            <a:off x="505050" y="1342350"/>
            <a:ext cx="5529000" cy="52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try_key(</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*path,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key_t key = ftok(path, 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"key(\"%s\", %d) = "</a:t>
            </a:r>
            <a:r>
              <a:rPr lang="ru-RU" sz="1650">
                <a:solidFill>
                  <a:srgbClr val="37474F"/>
                </a:solidFill>
                <a:latin typeface="Roboto Mono"/>
                <a:ea typeface="Roboto Mono"/>
                <a:cs typeface="Roboto Mono"/>
                <a:sym typeface="Roboto Mono"/>
              </a:rPr>
              <a:t>, path, 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if</a:t>
            </a:r>
            <a:r>
              <a:rPr lang="ru-RU" sz="1650">
                <a:solidFill>
                  <a:srgbClr val="37474F"/>
                </a:solidFill>
                <a:latin typeface="Roboto Mono"/>
                <a:ea typeface="Roboto Mono"/>
                <a:cs typeface="Roboto Mono"/>
                <a:sym typeface="Roboto Mono"/>
              </a:rPr>
              <a:t> (key == -</a:t>
            </a: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"%s\n"</a:t>
            </a:r>
            <a:r>
              <a:rPr lang="ru-RU" sz="1650">
                <a:solidFill>
                  <a:srgbClr val="37474F"/>
                </a:solidFill>
                <a:latin typeface="Roboto Mono"/>
                <a:ea typeface="Roboto Mono"/>
                <a:cs typeface="Roboto Mono"/>
                <a:sym typeface="Roboto Mono"/>
              </a:rPr>
              <a:t>, strerror(errno));</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else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"%d\n"</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key);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main(</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argc,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**argv)</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try_key(</a:t>
            </a:r>
            <a:r>
              <a:rPr lang="ru-RU" sz="1650">
                <a:solidFill>
                  <a:srgbClr val="388E3C"/>
                </a:solidFill>
                <a:latin typeface="Roboto Mono"/>
                <a:ea typeface="Roboto Mono"/>
                <a:cs typeface="Roboto Mono"/>
                <a:sym typeface="Roboto Mono"/>
              </a:rPr>
              <a:t>"/not/exising/path"</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100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try_key(argv[</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100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try_key(argv[</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101</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try_key(argv[</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101</a:t>
            </a:r>
            <a:r>
              <a:rPr lang="ru-RU" sz="1650">
                <a:solidFill>
                  <a:srgbClr val="37474F"/>
                </a:solidFill>
                <a:latin typeface="Roboto Mono"/>
                <a:ea typeface="Roboto Mono"/>
                <a:cs typeface="Roboto Mono"/>
                <a:sym typeface="Roboto Mono"/>
              </a:rPr>
              <a:t> + </a:t>
            </a:r>
            <a:r>
              <a:rPr lang="ru-RU" sz="1650">
                <a:solidFill>
                  <a:srgbClr val="C53929"/>
                </a:solidFill>
                <a:latin typeface="Roboto Mono"/>
                <a:ea typeface="Roboto Mono"/>
                <a:cs typeface="Roboto Mono"/>
                <a:sym typeface="Roboto Mono"/>
              </a:rPr>
              <a:t>1024</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return</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462" name="Google Shape;462;p36"/>
          <p:cNvSpPr txBox="1"/>
          <p:nvPr/>
        </p:nvSpPr>
        <p:spPr>
          <a:xfrm>
            <a:off x="6366250" y="1678875"/>
            <a:ext cx="55290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gcc </a:t>
            </a:r>
            <a:r>
              <a:rPr lang="ru-RU" sz="1650">
                <a:solidFill>
                  <a:srgbClr val="C53929"/>
                </a:solidFill>
                <a:latin typeface="Roboto Mono"/>
                <a:ea typeface="Roboto Mono"/>
                <a:cs typeface="Roboto Mono"/>
                <a:sym typeface="Roboto Mono"/>
              </a:rPr>
              <a:t>5</a:t>
            </a:r>
            <a:r>
              <a:rPr lang="ru-RU" sz="1650">
                <a:solidFill>
                  <a:srgbClr val="37474F"/>
                </a:solidFill>
                <a:latin typeface="Roboto Mono"/>
                <a:ea typeface="Roboto Mono"/>
                <a:cs typeface="Roboto Mono"/>
                <a:sym typeface="Roboto Mono"/>
              </a:rPr>
              <a:t>_key_t.c</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./a.out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$&gt; key(</a:t>
            </a:r>
            <a:r>
              <a:rPr lang="ru-RU" sz="1650">
                <a:solidFill>
                  <a:srgbClr val="388E3C"/>
                </a:solidFill>
                <a:latin typeface="Roboto Mono"/>
                <a:ea typeface="Roboto Mono"/>
                <a:cs typeface="Roboto Mono"/>
                <a:sym typeface="Roboto Mono"/>
              </a:rPr>
              <a:t>"/not/exising/path"</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100</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No such file or directory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key(</a:t>
            </a:r>
            <a:r>
              <a:rPr lang="ru-RU" sz="1650">
                <a:solidFill>
                  <a:srgbClr val="388E3C"/>
                </a:solidFill>
                <a:latin typeface="Roboto Mono"/>
                <a:ea typeface="Roboto Mono"/>
                <a:cs typeface="Roboto Mono"/>
                <a:sym typeface="Roboto Mono"/>
              </a:rPr>
              <a:t>"./a.out"</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100</a:t>
            </a:r>
            <a:r>
              <a:rPr lang="ru-RU" sz="1650">
                <a:solidFill>
                  <a:srgbClr val="37474F"/>
                </a:solidFill>
                <a:latin typeface="Roboto Mono"/>
                <a:ea typeface="Roboto Mono"/>
                <a:cs typeface="Roboto Mono"/>
                <a:sym typeface="Roboto Mono"/>
              </a:rPr>
              <a:t>) = </a:t>
            </a:r>
            <a:r>
              <a:rPr lang="ru-RU" sz="1650">
                <a:solidFill>
                  <a:srgbClr val="C53929"/>
                </a:solidFill>
                <a:latin typeface="Roboto Mono"/>
                <a:ea typeface="Roboto Mono"/>
                <a:cs typeface="Roboto Mono"/>
                <a:sym typeface="Roboto Mono"/>
              </a:rPr>
              <a:t>1678028750</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key(</a:t>
            </a:r>
            <a:r>
              <a:rPr lang="ru-RU" sz="1650">
                <a:solidFill>
                  <a:srgbClr val="388E3C"/>
                </a:solidFill>
                <a:latin typeface="Roboto Mono"/>
                <a:ea typeface="Roboto Mono"/>
                <a:cs typeface="Roboto Mono"/>
                <a:sym typeface="Roboto Mono"/>
              </a:rPr>
              <a:t>"./a.out"</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101</a:t>
            </a:r>
            <a:r>
              <a:rPr lang="ru-RU" sz="1650">
                <a:solidFill>
                  <a:srgbClr val="37474F"/>
                </a:solidFill>
                <a:latin typeface="Roboto Mono"/>
                <a:ea typeface="Roboto Mono"/>
                <a:cs typeface="Roboto Mono"/>
                <a:sym typeface="Roboto Mono"/>
              </a:rPr>
              <a:t>)  = </a:t>
            </a:r>
            <a:r>
              <a:rPr lang="ru-RU" sz="1650">
                <a:solidFill>
                  <a:srgbClr val="C53929"/>
                </a:solidFill>
                <a:latin typeface="Roboto Mono"/>
                <a:ea typeface="Roboto Mono"/>
                <a:cs typeface="Roboto Mono"/>
                <a:sym typeface="Roboto Mono"/>
              </a:rPr>
              <a:t>1694805966</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key(</a:t>
            </a:r>
            <a:r>
              <a:rPr lang="ru-RU" sz="1650">
                <a:solidFill>
                  <a:srgbClr val="388E3C"/>
                </a:solidFill>
                <a:latin typeface="Roboto Mono"/>
                <a:ea typeface="Roboto Mono"/>
                <a:cs typeface="Roboto Mono"/>
                <a:sym typeface="Roboto Mono"/>
              </a:rPr>
              <a:t>"./a.out"</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1125</a:t>
            </a:r>
            <a:r>
              <a:rPr lang="ru-RU" sz="1650">
                <a:solidFill>
                  <a:srgbClr val="37474F"/>
                </a:solidFill>
                <a:latin typeface="Roboto Mono"/>
                <a:ea typeface="Roboto Mono"/>
                <a:cs typeface="Roboto Mono"/>
                <a:sym typeface="Roboto Mono"/>
              </a:rPr>
              <a:t>) = </a:t>
            </a:r>
            <a:r>
              <a:rPr lang="ru-RU" sz="1650">
                <a:solidFill>
                  <a:srgbClr val="C53929"/>
                </a:solidFill>
                <a:latin typeface="Roboto Mono"/>
                <a:ea typeface="Roboto Mono"/>
                <a:cs typeface="Roboto Mono"/>
                <a:sym typeface="Roboto Mono"/>
              </a:rPr>
              <a:t>1694805966</a:t>
            </a:r>
            <a:endParaRPr sz="1650">
              <a:solidFill>
                <a:srgbClr val="C53929"/>
              </a:solidFill>
              <a:latin typeface="Roboto Mono"/>
              <a:ea typeface="Roboto Mono"/>
              <a:cs typeface="Roboto Mono"/>
              <a:sym typeface="Roboto Mono"/>
            </a:endParaRPr>
          </a:p>
        </p:txBody>
      </p:sp>
      <p:sp>
        <p:nvSpPr>
          <p:cNvPr id="463" name="Google Shape;463;p36"/>
          <p:cNvSpPr/>
          <p:nvPr/>
        </p:nvSpPr>
        <p:spPr>
          <a:xfrm>
            <a:off x="1891250" y="5111900"/>
            <a:ext cx="3212400" cy="743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6366250" y="3475650"/>
            <a:ext cx="4572000" cy="743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6151400" y="4372650"/>
            <a:ext cx="6315300" cy="651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050">
                <a:highlight>
                  <a:srgbClr val="FFFFFF"/>
                </a:highlight>
              </a:rPr>
              <a:t>От второго аргумента используются только 8 бит</a:t>
            </a:r>
            <a:endParaRPr sz="2050">
              <a:highlight>
                <a:srgbClr val="FFFFFF"/>
              </a:highlight>
            </a:endParaRPr>
          </a:p>
          <a:p>
            <a:pPr indent="0" lvl="0" marL="0" rtl="0" algn="l">
              <a:spcBef>
                <a:spcPts val="0"/>
              </a:spcBef>
              <a:spcAft>
                <a:spcPts val="0"/>
              </a:spcAft>
              <a:buNone/>
            </a:pPr>
            <a:r>
              <a:t/>
            </a:r>
            <a:endParaRPr/>
          </a:p>
        </p:txBody>
      </p:sp>
      <p:sp>
        <p:nvSpPr>
          <p:cNvPr id="466" name="Google Shape;466;p36"/>
          <p:cNvSpPr txBox="1"/>
          <p:nvPr/>
        </p:nvSpPr>
        <p:spPr>
          <a:xfrm>
            <a:off x="6034050" y="5177250"/>
            <a:ext cx="5529000" cy="1800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750">
                <a:highlight>
                  <a:srgbClr val="FFFFFF"/>
                </a:highlight>
              </a:rPr>
              <a:t>Путь в ftok - это временный файл; ваш исполняемый файл (argv[0]); что-то еще. Файл должен существовать. Второй аргумент - для разрешения коллизий.</a:t>
            </a:r>
            <a:endParaRPr sz="1750">
              <a:highlight>
                <a:srgbClr val="FFFFFF"/>
              </a:highlight>
            </a:endParaRPr>
          </a:p>
          <a:p>
            <a:pPr indent="0" lvl="0" marL="0" rtl="0" algn="l">
              <a:spcBef>
                <a:spcPts val="0"/>
              </a:spcBef>
              <a:spcAft>
                <a:spcPts val="0"/>
              </a:spcAft>
              <a:buNone/>
            </a:pPr>
            <a:r>
              <a:t/>
            </a:r>
            <a:endParaRPr/>
          </a:p>
        </p:txBody>
      </p:sp>
      <p:sp>
        <p:nvSpPr>
          <p:cNvPr id="467" name="Google Shape;467;p36"/>
          <p:cNvSpPr txBox="1"/>
          <p:nvPr/>
        </p:nvSpPr>
        <p:spPr>
          <a:xfrm>
            <a:off x="3296100" y="63131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u="sng">
                <a:solidFill>
                  <a:schemeClr val="hlink"/>
                </a:solidFill>
                <a:highlight>
                  <a:srgbClr val="FFFFFF"/>
                </a:highlight>
                <a:hlinkClick r:id="rId3"/>
              </a:rPr>
              <a:t>7_ipc/5_key_t.c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idx="1" type="body"/>
          </p:nvPr>
        </p:nvSpPr>
        <p:spPr>
          <a:xfrm>
            <a:off x="5688175" y="996900"/>
            <a:ext cx="5859900" cy="48642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None/>
            </a:pPr>
            <a:r>
              <a:rPr lang="ru-RU" sz="2500"/>
              <a:t>ДЗ 1 - 25 марта (штраф 10 баллов)</a:t>
            </a:r>
            <a:endParaRPr sz="2500"/>
          </a:p>
          <a:p>
            <a:pPr indent="0" lvl="0" marL="0" rtl="0" algn="l">
              <a:lnSpc>
                <a:spcPct val="150000"/>
              </a:lnSpc>
              <a:spcBef>
                <a:spcPts val="0"/>
              </a:spcBef>
              <a:spcAft>
                <a:spcPts val="0"/>
              </a:spcAft>
              <a:buNone/>
            </a:pPr>
            <a:r>
              <a:rPr lang="ru-RU" sz="2500"/>
              <a:t>ДЗ 2 - 8 апреля (штраф 1 балл за каждый день просрочки)</a:t>
            </a:r>
            <a:endParaRPr sz="2500"/>
          </a:p>
          <a:p>
            <a:pPr indent="0" lvl="0" marL="0" rtl="0" algn="l">
              <a:lnSpc>
                <a:spcPct val="150000"/>
              </a:lnSpc>
              <a:spcBef>
                <a:spcPts val="0"/>
              </a:spcBef>
              <a:spcAft>
                <a:spcPts val="0"/>
              </a:spcAft>
              <a:buNone/>
            </a:pPr>
            <a:r>
              <a:rPr lang="ru-RU" sz="2500"/>
              <a:t>ДЗ 3 - 28.04.2021</a:t>
            </a:r>
            <a:endParaRPr sz="2500"/>
          </a:p>
        </p:txBody>
      </p:sp>
      <p:sp>
        <p:nvSpPr>
          <p:cNvPr id="228" name="Google Shape;228;p19"/>
          <p:cNvSpPr txBox="1"/>
          <p:nvPr>
            <p:ph idx="2" type="body"/>
          </p:nvPr>
        </p:nvSpPr>
        <p:spPr>
          <a:xfrm>
            <a:off x="982569" y="3151476"/>
            <a:ext cx="34584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Дедлайны</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Очередь сообщений (1/)</a:t>
            </a:r>
            <a:endParaRPr/>
          </a:p>
        </p:txBody>
      </p:sp>
      <p:sp>
        <p:nvSpPr>
          <p:cNvPr id="473" name="Google Shape;473;p3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474" name="Google Shape;474;p3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 </a:t>
            </a:r>
            <a:endParaRPr/>
          </a:p>
        </p:txBody>
      </p:sp>
      <p:pic>
        <p:nvPicPr>
          <p:cNvPr id="475" name="Google Shape;475;p37"/>
          <p:cNvPicPr preferRelativeResize="0"/>
          <p:nvPr/>
        </p:nvPicPr>
        <p:blipFill>
          <a:blip r:embed="rId3">
            <a:alphaModFix/>
          </a:blip>
          <a:stretch>
            <a:fillRect/>
          </a:stretch>
        </p:blipFill>
        <p:spPr>
          <a:xfrm>
            <a:off x="3543300" y="1266869"/>
            <a:ext cx="5105400" cy="2343150"/>
          </a:xfrm>
          <a:prstGeom prst="rect">
            <a:avLst/>
          </a:prstGeom>
          <a:noFill/>
          <a:ln>
            <a:noFill/>
          </a:ln>
        </p:spPr>
      </p:pic>
      <p:sp>
        <p:nvSpPr>
          <p:cNvPr id="476" name="Google Shape;476;p37"/>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 </a:t>
            </a:r>
            <a:endParaRPr/>
          </a:p>
        </p:txBody>
      </p:sp>
      <p:sp>
        <p:nvSpPr>
          <p:cNvPr id="477" name="Google Shape;477;p37"/>
          <p:cNvSpPr txBox="1"/>
          <p:nvPr/>
        </p:nvSpPr>
        <p:spPr>
          <a:xfrm>
            <a:off x="584775" y="3096750"/>
            <a:ext cx="6392700" cy="34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msgget(key_t key,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msgflg);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msgctl(</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msqid,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cmd,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msqid_ds</a:t>
            </a:r>
            <a:r>
              <a:rPr lang="ru-RU" sz="1650">
                <a:solidFill>
                  <a:srgbClr val="37474F"/>
                </a:solidFill>
                <a:latin typeface="Roboto Mono"/>
                <a:ea typeface="Roboto Mono"/>
                <a:cs typeface="Roboto Mono"/>
                <a:sym typeface="Roboto Mono"/>
              </a:rPr>
              <a:t> *buf);</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msgsnd(</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msqid,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*msgp, size_t msgsz,</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msgflg);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ssize_t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msgrcv(</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msqid,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*msgp, size_t msgsz,</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long</a:t>
            </a:r>
            <a:r>
              <a:rPr lang="ru-RU" sz="1650">
                <a:solidFill>
                  <a:srgbClr val="37474F"/>
                </a:solidFill>
                <a:latin typeface="Roboto Mono"/>
                <a:ea typeface="Roboto Mono"/>
                <a:cs typeface="Roboto Mono"/>
                <a:sym typeface="Roboto Mono"/>
              </a:rPr>
              <a:t> msgtyp,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msgflg);</a:t>
            </a:r>
            <a:endParaRPr sz="1650">
              <a:solidFill>
                <a:srgbClr val="37474F"/>
              </a:solidFill>
              <a:latin typeface="Roboto Mono"/>
              <a:ea typeface="Roboto Mono"/>
              <a:cs typeface="Roboto Mono"/>
              <a:sym typeface="Roboto Mono"/>
            </a:endParaRPr>
          </a:p>
        </p:txBody>
      </p:sp>
      <p:sp>
        <p:nvSpPr>
          <p:cNvPr id="478" name="Google Shape;478;p37"/>
          <p:cNvSpPr txBox="1"/>
          <p:nvPr/>
        </p:nvSpPr>
        <p:spPr>
          <a:xfrm>
            <a:off x="7256725" y="3610025"/>
            <a:ext cx="35433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Создание/подключение к очереди</a:t>
            </a:r>
            <a:endParaRPr sz="2250">
              <a:highlight>
                <a:srgbClr val="FFFFFF"/>
              </a:highlight>
            </a:endParaRPr>
          </a:p>
        </p:txBody>
      </p:sp>
      <p:sp>
        <p:nvSpPr>
          <p:cNvPr id="479" name="Google Shape;479;p37"/>
          <p:cNvSpPr txBox="1"/>
          <p:nvPr/>
        </p:nvSpPr>
        <p:spPr>
          <a:xfrm>
            <a:off x="7256725" y="4591325"/>
            <a:ext cx="35433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Удаление очереди, сбор информации о ней</a:t>
            </a:r>
            <a:endParaRPr sz="2250">
              <a:highlight>
                <a:srgbClr val="FFFFFF"/>
              </a:highlight>
            </a:endParaRPr>
          </a:p>
        </p:txBody>
      </p:sp>
      <p:sp>
        <p:nvSpPr>
          <p:cNvPr id="480" name="Google Shape;480;p37"/>
          <p:cNvSpPr/>
          <p:nvPr/>
        </p:nvSpPr>
        <p:spPr>
          <a:xfrm>
            <a:off x="469150" y="3158175"/>
            <a:ext cx="4461600" cy="67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p:nvPr/>
        </p:nvSpPr>
        <p:spPr>
          <a:xfrm>
            <a:off x="584775" y="3901875"/>
            <a:ext cx="6392700" cy="743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txBox="1"/>
          <p:nvPr/>
        </p:nvSpPr>
        <p:spPr>
          <a:xfrm>
            <a:off x="7256725" y="5728275"/>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Отправка в очередь и чтение из нее</a:t>
            </a:r>
            <a:endParaRPr sz="2250">
              <a:highlight>
                <a:srgbClr val="FFFFFF"/>
              </a:highlight>
            </a:endParaRPr>
          </a:p>
        </p:txBody>
      </p:sp>
      <p:sp>
        <p:nvSpPr>
          <p:cNvPr id="483" name="Google Shape;483;p37"/>
          <p:cNvSpPr/>
          <p:nvPr/>
        </p:nvSpPr>
        <p:spPr>
          <a:xfrm>
            <a:off x="469150" y="4710125"/>
            <a:ext cx="6392700" cy="1872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txBox="1"/>
          <p:nvPr/>
        </p:nvSpPr>
        <p:spPr>
          <a:xfrm>
            <a:off x="7429500" y="49919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При чтении можно выбрать тип сообщения</a:t>
            </a:r>
            <a:endParaRPr sz="2250">
              <a:highlight>
                <a:srgbClr val="FFFFFF"/>
              </a:highlight>
            </a:endParaRPr>
          </a:p>
        </p:txBody>
      </p:sp>
      <p:sp>
        <p:nvSpPr>
          <p:cNvPr id="485" name="Google Shape;485;p37"/>
          <p:cNvSpPr/>
          <p:nvPr/>
        </p:nvSpPr>
        <p:spPr>
          <a:xfrm>
            <a:off x="1355650" y="6134675"/>
            <a:ext cx="3468900" cy="400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3304800" y="4881875"/>
            <a:ext cx="3468900" cy="400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txBox="1"/>
          <p:nvPr/>
        </p:nvSpPr>
        <p:spPr>
          <a:xfrm>
            <a:off x="7429500" y="4141175"/>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Тип кладется в тело сообщения при отправке в первые несколько байт</a:t>
            </a:r>
            <a:endParaRPr sz="2250">
              <a:highlight>
                <a:srgbClr val="FFFFFF"/>
              </a:highlight>
            </a:endParaRPr>
          </a:p>
        </p:txBody>
      </p:sp>
      <p:sp>
        <p:nvSpPr>
          <p:cNvPr id="488" name="Google Shape;488;p37"/>
          <p:cNvSpPr txBox="1"/>
          <p:nvPr/>
        </p:nvSpPr>
        <p:spPr>
          <a:xfrm>
            <a:off x="7137100" y="3469625"/>
            <a:ext cx="42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cat /proc/sys/kernel/msgmax </a:t>
            </a:r>
            <a:endParaRPr/>
          </a:p>
          <a:p>
            <a:pPr indent="0" lvl="0" marL="0" rtl="0" algn="l">
              <a:spcBef>
                <a:spcPts val="0"/>
              </a:spcBef>
              <a:spcAft>
                <a:spcPts val="0"/>
              </a:spcAft>
              <a:buNone/>
            </a:pPr>
            <a:r>
              <a:rPr lang="ru-RU"/>
              <a:t>8192</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cat /proc/sys/kernel/msgmnb</a:t>
            </a:r>
            <a:endParaRPr/>
          </a:p>
          <a:p>
            <a:pPr indent="0" lvl="0" marL="0" rtl="0" algn="l">
              <a:spcBef>
                <a:spcPts val="0"/>
              </a:spcBef>
              <a:spcAft>
                <a:spcPts val="0"/>
              </a:spcAft>
              <a:buNone/>
            </a:pPr>
            <a:r>
              <a:rPr lang="ru-RU"/>
              <a:t>16384</a:t>
            </a:r>
            <a:endParaRPr/>
          </a:p>
        </p:txBody>
      </p:sp>
      <p:sp>
        <p:nvSpPr>
          <p:cNvPr id="489" name="Google Shape;489;p37"/>
          <p:cNvSpPr txBox="1"/>
          <p:nvPr/>
        </p:nvSpPr>
        <p:spPr>
          <a:xfrm>
            <a:off x="7336450" y="49919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Максимальные размер сообщения и очереди, в байтах</a:t>
            </a:r>
            <a:endParaRPr sz="225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200"/>
                                          </p:stCondLst>
                                        </p:cTn>
                                        <p:tgtEl>
                                          <p:spTgt spid="4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Очередь сообщений (2/)</a:t>
            </a:r>
            <a:endParaRPr/>
          </a:p>
        </p:txBody>
      </p:sp>
      <p:sp>
        <p:nvSpPr>
          <p:cNvPr id="495" name="Google Shape;495;p3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496" name="Google Shape;496;p38"/>
          <p:cNvSpPr txBox="1"/>
          <p:nvPr/>
        </p:nvSpPr>
        <p:spPr>
          <a:xfrm>
            <a:off x="1953725" y="1355650"/>
            <a:ext cx="5940900" cy="531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main(</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argc, </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**argv)</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key_t key = ftok(argv[</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queue_id = msgget(key, IPC_CREAT | S_IRWXU | S_IRWXO);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"key = %d, queue_id = %d\n"</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key, queue_id);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msqid_ds</a:t>
            </a:r>
            <a:r>
              <a:rPr lang="ru-RU" sz="1150">
                <a:solidFill>
                  <a:srgbClr val="37474F"/>
                </a:solidFill>
                <a:latin typeface="Roboto Mono"/>
                <a:ea typeface="Roboto Mono"/>
                <a:cs typeface="Roboto Mono"/>
                <a:sym typeface="Roboto Mono"/>
              </a:rPr>
              <a:t> queue_stat;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msgctl(queue_id, IPC_STAT, &amp;queue_stat);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"message count = %d\n"</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queue_stat.msg_qnum);</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"max queue bytes = %d\n"</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queue_stat.msg_qbytes);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rc = msgget(key, IPC_CREAT | IPC_EXCL);</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(rc ==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"second msgget returned '%s'\n"</a:t>
            </a:r>
            <a:r>
              <a:rPr lang="ru-RU" sz="1150">
                <a:solidFill>
                  <a:srgbClr val="37474F"/>
                </a:solidFill>
                <a:latin typeface="Roboto Mono"/>
                <a:ea typeface="Roboto Mono"/>
                <a:cs typeface="Roboto Mono"/>
                <a:sym typeface="Roboto Mono"/>
              </a:rPr>
              <a:t>, strerror(errno));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msgctl(queue_id, IPC_RMID, </a:t>
            </a:r>
            <a:r>
              <a:rPr lang="ru-RU" sz="1150">
                <a:solidFill>
                  <a:srgbClr val="C53929"/>
                </a:solidFill>
                <a:latin typeface="Roboto Mono"/>
                <a:ea typeface="Roboto Mono"/>
                <a:cs typeface="Roboto Mono"/>
                <a:sym typeface="Roboto Mono"/>
              </a:rPr>
              <a:t>NULL</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#ifdef IPC_INFO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"\nSystem wide settings:\n"</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msginfo</a:t>
            </a:r>
            <a:r>
              <a:rPr lang="ru-RU" sz="1150">
                <a:solidFill>
                  <a:srgbClr val="37474F"/>
                </a:solidFill>
                <a:latin typeface="Roboto Mono"/>
                <a:ea typeface="Roboto Mono"/>
                <a:cs typeface="Roboto Mono"/>
                <a:sym typeface="Roboto Mono"/>
              </a:rPr>
              <a:t> info;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msgctl(</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IPC_INFO,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msqid_ds</a:t>
            </a:r>
            <a:r>
              <a:rPr lang="ru-RU" sz="1150">
                <a:solidFill>
                  <a:srgbClr val="37474F"/>
                </a:solidFill>
                <a:latin typeface="Roboto Mono"/>
                <a:ea typeface="Roboto Mono"/>
                <a:cs typeface="Roboto Mono"/>
                <a:sym typeface="Roboto Mono"/>
              </a:rPr>
              <a:t> *) &amp;info);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"max message size = %d\n"</a:t>
            </a:r>
            <a:r>
              <a:rPr lang="ru-RU" sz="1150">
                <a:solidFill>
                  <a:srgbClr val="37474F"/>
                </a:solidFill>
                <a:latin typeface="Roboto Mono"/>
                <a:ea typeface="Roboto Mono"/>
                <a:cs typeface="Roboto Mono"/>
                <a:sym typeface="Roboto Mono"/>
              </a:rPr>
              <a:t>, info.msgmax);</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"max queue bytes = %d\n"</a:t>
            </a:r>
            <a:r>
              <a:rPr lang="ru-RU" sz="1150">
                <a:solidFill>
                  <a:srgbClr val="37474F"/>
                </a:solidFill>
                <a:latin typeface="Roboto Mono"/>
                <a:ea typeface="Roboto Mono"/>
                <a:cs typeface="Roboto Mono"/>
                <a:sym typeface="Roboto Mono"/>
              </a:rPr>
              <a:t>, info.msgmnb);</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"max number of message queues = %d\n"</a:t>
            </a:r>
            <a:r>
              <a:rPr lang="ru-RU" sz="1150">
                <a:solidFill>
                  <a:srgbClr val="37474F"/>
                </a:solidFill>
                <a:latin typeface="Roboto Mono"/>
                <a:ea typeface="Roboto Mono"/>
                <a:cs typeface="Roboto Mono"/>
                <a:sym typeface="Roboto Mono"/>
              </a:rPr>
              <a:t>, info.msgmni);</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#endif</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
        <p:nvSpPr>
          <p:cNvPr id="497" name="Google Shape;497;p38"/>
          <p:cNvSpPr/>
          <p:nvPr/>
        </p:nvSpPr>
        <p:spPr>
          <a:xfrm>
            <a:off x="2289975" y="1722775"/>
            <a:ext cx="5285700" cy="67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txBox="1"/>
          <p:nvPr/>
        </p:nvSpPr>
        <p:spPr>
          <a:xfrm>
            <a:off x="8266800" y="134657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Создаём очередь с возможностью записи/чтения</a:t>
            </a:r>
            <a:endParaRPr sz="2250">
              <a:highlight>
                <a:srgbClr val="FFFFFF"/>
              </a:highlight>
            </a:endParaRPr>
          </a:p>
        </p:txBody>
      </p:sp>
      <p:sp>
        <p:nvSpPr>
          <p:cNvPr id="499" name="Google Shape;499;p38"/>
          <p:cNvSpPr txBox="1"/>
          <p:nvPr/>
        </p:nvSpPr>
        <p:spPr>
          <a:xfrm>
            <a:off x="8266800" y="219295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При помощи msgctl с командой IPC_STAT смотрю ее характеристики</a:t>
            </a:r>
            <a:endParaRPr sz="2250">
              <a:highlight>
                <a:srgbClr val="FFFFFF"/>
              </a:highlight>
            </a:endParaRPr>
          </a:p>
        </p:txBody>
      </p:sp>
      <p:sp>
        <p:nvSpPr>
          <p:cNvPr id="500" name="Google Shape;500;p38"/>
          <p:cNvSpPr/>
          <p:nvPr/>
        </p:nvSpPr>
        <p:spPr>
          <a:xfrm>
            <a:off x="2289975" y="2512325"/>
            <a:ext cx="5285700" cy="67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txBox="1"/>
          <p:nvPr/>
        </p:nvSpPr>
        <p:spPr>
          <a:xfrm>
            <a:off x="8266800" y="2778175"/>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Убеждаюсь, что IPC_EXCL | IPC_CREAT вернет ошибку, если очередь есть</a:t>
            </a:r>
            <a:endParaRPr sz="2250">
              <a:highlight>
                <a:srgbClr val="FFFFFF"/>
              </a:highlight>
            </a:endParaRPr>
          </a:p>
        </p:txBody>
      </p:sp>
      <p:sp>
        <p:nvSpPr>
          <p:cNvPr id="502" name="Google Shape;502;p38"/>
          <p:cNvSpPr/>
          <p:nvPr/>
        </p:nvSpPr>
        <p:spPr>
          <a:xfrm>
            <a:off x="2289975" y="3528625"/>
            <a:ext cx="5697600" cy="67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txBox="1"/>
          <p:nvPr/>
        </p:nvSpPr>
        <p:spPr>
          <a:xfrm>
            <a:off x="8266800" y="42078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Дропаю очередь при помощи msgctl с командой IPC_RMID</a:t>
            </a:r>
            <a:endParaRPr sz="2250">
              <a:highlight>
                <a:srgbClr val="FFFFFF"/>
              </a:highlight>
            </a:endParaRPr>
          </a:p>
        </p:txBody>
      </p:sp>
      <p:sp>
        <p:nvSpPr>
          <p:cNvPr id="504" name="Google Shape;504;p38"/>
          <p:cNvSpPr/>
          <p:nvPr/>
        </p:nvSpPr>
        <p:spPr>
          <a:xfrm>
            <a:off x="2289975" y="4091425"/>
            <a:ext cx="3199200" cy="492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2030375" y="4562400"/>
            <a:ext cx="5697600" cy="1881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txBox="1"/>
          <p:nvPr/>
        </p:nvSpPr>
        <p:spPr>
          <a:xfrm>
            <a:off x="8266800" y="4112100"/>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На Linux есть команда IPC_INFO, которой можно смотреть глобальные лимиты</a:t>
            </a:r>
            <a:endParaRPr sz="2250">
              <a:highlight>
                <a:srgbClr val="FFFFFF"/>
              </a:highlight>
            </a:endParaRPr>
          </a:p>
        </p:txBody>
      </p:sp>
      <p:sp>
        <p:nvSpPr>
          <p:cNvPr id="507" name="Google Shape;507;p38"/>
          <p:cNvSpPr txBox="1"/>
          <p:nvPr/>
        </p:nvSpPr>
        <p:spPr>
          <a:xfrm>
            <a:off x="8413000" y="63396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u="sng">
                <a:solidFill>
                  <a:schemeClr val="hlink"/>
                </a:solidFill>
                <a:highlight>
                  <a:srgbClr val="FFFFFF"/>
                </a:highlight>
                <a:hlinkClick r:id="rId3"/>
              </a:rPr>
              <a:t>7_ipc/6_msgget.c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Очередь сообщений (3/)</a:t>
            </a:r>
            <a:endParaRPr/>
          </a:p>
        </p:txBody>
      </p:sp>
      <p:sp>
        <p:nvSpPr>
          <p:cNvPr id="513" name="Google Shape;513;p3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cxnSp>
        <p:nvCxnSpPr>
          <p:cNvPr id="514" name="Google Shape;514;p39"/>
          <p:cNvCxnSpPr/>
          <p:nvPr/>
        </p:nvCxnSpPr>
        <p:spPr>
          <a:xfrm>
            <a:off x="5845719" y="1612419"/>
            <a:ext cx="2100" cy="4514700"/>
          </a:xfrm>
          <a:prstGeom prst="straightConnector1">
            <a:avLst/>
          </a:prstGeom>
          <a:noFill/>
          <a:ln cap="flat" cmpd="sng" w="19050">
            <a:solidFill>
              <a:schemeClr val="dk1"/>
            </a:solidFill>
            <a:prstDash val="dot"/>
            <a:round/>
            <a:headEnd len="med" w="med" type="none"/>
            <a:tailEnd len="med" w="med" type="none"/>
          </a:ln>
        </p:spPr>
      </p:cxnSp>
      <p:sp>
        <p:nvSpPr>
          <p:cNvPr id="515" name="Google Shape;515;p39"/>
          <p:cNvSpPr txBox="1"/>
          <p:nvPr/>
        </p:nvSpPr>
        <p:spPr>
          <a:xfrm>
            <a:off x="983500" y="2582400"/>
            <a:ext cx="4505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6_msgget.c</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./a.out</a:t>
            </a:r>
            <a:endParaRPr/>
          </a:p>
          <a:p>
            <a:pPr indent="0" lvl="0" marL="0" rtl="0" algn="l">
              <a:spcBef>
                <a:spcPts val="0"/>
              </a:spcBef>
              <a:spcAft>
                <a:spcPts val="0"/>
              </a:spcAft>
              <a:buNone/>
            </a:pPr>
            <a:r>
              <a:rPr lang="ru-RU"/>
              <a:t>key = 311359, queue_id = 1245184</a:t>
            </a:r>
            <a:endParaRPr/>
          </a:p>
          <a:p>
            <a:pPr indent="0" lvl="0" marL="0" rtl="0" algn="l">
              <a:spcBef>
                <a:spcPts val="0"/>
              </a:spcBef>
              <a:spcAft>
                <a:spcPts val="0"/>
              </a:spcAft>
              <a:buNone/>
            </a:pPr>
            <a:r>
              <a:rPr lang="ru-RU"/>
              <a:t>message count = 0</a:t>
            </a:r>
            <a:endParaRPr/>
          </a:p>
          <a:p>
            <a:pPr indent="0" lvl="0" marL="0" rtl="0" algn="l">
              <a:spcBef>
                <a:spcPts val="0"/>
              </a:spcBef>
              <a:spcAft>
                <a:spcPts val="0"/>
              </a:spcAft>
              <a:buNone/>
            </a:pPr>
            <a:r>
              <a:rPr lang="ru-RU"/>
              <a:t>max queue bytes = 2048</a:t>
            </a:r>
            <a:endParaRPr/>
          </a:p>
          <a:p>
            <a:pPr indent="0" lvl="0" marL="0" rtl="0" algn="l">
              <a:spcBef>
                <a:spcPts val="0"/>
              </a:spcBef>
              <a:spcAft>
                <a:spcPts val="0"/>
              </a:spcAft>
              <a:buNone/>
            </a:pPr>
            <a:r>
              <a:rPr lang="ru-RU"/>
              <a:t>second msgget returned 'File exists'</a:t>
            </a:r>
            <a:endParaRPr/>
          </a:p>
        </p:txBody>
      </p:sp>
      <p:sp>
        <p:nvSpPr>
          <p:cNvPr id="516" name="Google Shape;516;p39"/>
          <p:cNvSpPr txBox="1"/>
          <p:nvPr/>
        </p:nvSpPr>
        <p:spPr>
          <a:xfrm>
            <a:off x="6151475" y="2484525"/>
            <a:ext cx="5557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6_msgget.c</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./a.out</a:t>
            </a:r>
            <a:endParaRPr/>
          </a:p>
          <a:p>
            <a:pPr indent="0" lvl="0" marL="0" rtl="0" algn="l">
              <a:spcBef>
                <a:spcPts val="0"/>
              </a:spcBef>
              <a:spcAft>
                <a:spcPts val="0"/>
              </a:spcAft>
              <a:buNone/>
            </a:pPr>
            <a:r>
              <a:rPr lang="ru-RU"/>
              <a:t>key = 3014816, queue_id = 327680</a:t>
            </a:r>
            <a:endParaRPr/>
          </a:p>
          <a:p>
            <a:pPr indent="0" lvl="0" marL="0" rtl="0" algn="l">
              <a:spcBef>
                <a:spcPts val="0"/>
              </a:spcBef>
              <a:spcAft>
                <a:spcPts val="0"/>
              </a:spcAft>
              <a:buNone/>
            </a:pPr>
            <a:r>
              <a:rPr lang="ru-RU"/>
              <a:t>message count = 0</a:t>
            </a:r>
            <a:endParaRPr/>
          </a:p>
          <a:p>
            <a:pPr indent="0" lvl="0" marL="0" rtl="0" algn="l">
              <a:spcBef>
                <a:spcPts val="0"/>
              </a:spcBef>
              <a:spcAft>
                <a:spcPts val="0"/>
              </a:spcAft>
              <a:buNone/>
            </a:pPr>
            <a:r>
              <a:rPr lang="ru-RU"/>
              <a:t>max queue bytes = 16384</a:t>
            </a:r>
            <a:endParaRPr/>
          </a:p>
          <a:p>
            <a:pPr indent="0" lvl="0" marL="0" rtl="0" algn="l">
              <a:spcBef>
                <a:spcPts val="0"/>
              </a:spcBef>
              <a:spcAft>
                <a:spcPts val="0"/>
              </a:spcAft>
              <a:buNone/>
            </a:pPr>
            <a:r>
              <a:rPr lang="ru-RU"/>
              <a:t>second msgget returned 'File exists'</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System wide settings:</a:t>
            </a:r>
            <a:endParaRPr/>
          </a:p>
          <a:p>
            <a:pPr indent="0" lvl="0" marL="0" rtl="0" algn="l">
              <a:spcBef>
                <a:spcPts val="0"/>
              </a:spcBef>
              <a:spcAft>
                <a:spcPts val="0"/>
              </a:spcAft>
              <a:buNone/>
            </a:pPr>
            <a:r>
              <a:rPr lang="ru-RU"/>
              <a:t>max message size = 8192</a:t>
            </a:r>
            <a:endParaRPr/>
          </a:p>
          <a:p>
            <a:pPr indent="0" lvl="0" marL="0" rtl="0" algn="l">
              <a:spcBef>
                <a:spcPts val="0"/>
              </a:spcBef>
              <a:spcAft>
                <a:spcPts val="0"/>
              </a:spcAft>
              <a:buNone/>
            </a:pPr>
            <a:r>
              <a:rPr lang="ru-RU"/>
              <a:t>max queue bytes = 16384</a:t>
            </a:r>
            <a:endParaRPr/>
          </a:p>
          <a:p>
            <a:pPr indent="0" lvl="0" marL="0" rtl="0" algn="l">
              <a:spcBef>
                <a:spcPts val="0"/>
              </a:spcBef>
              <a:spcAft>
                <a:spcPts val="0"/>
              </a:spcAft>
              <a:buNone/>
            </a:pPr>
            <a:r>
              <a:rPr lang="ru-RU"/>
              <a:t>max number of message queues = 32000</a:t>
            </a:r>
            <a:endParaRPr/>
          </a:p>
        </p:txBody>
      </p:sp>
      <p:sp>
        <p:nvSpPr>
          <p:cNvPr id="517" name="Google Shape;517;p39"/>
          <p:cNvSpPr txBox="1"/>
          <p:nvPr/>
        </p:nvSpPr>
        <p:spPr>
          <a:xfrm>
            <a:off x="1736200" y="1612425"/>
            <a:ext cx="30000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50">
                <a:highlight>
                  <a:srgbClr val="FFFFFF"/>
                </a:highlight>
              </a:rPr>
              <a:t>Mac</a:t>
            </a:r>
            <a:endParaRPr/>
          </a:p>
        </p:txBody>
      </p:sp>
      <p:sp>
        <p:nvSpPr>
          <p:cNvPr id="518" name="Google Shape;518;p39"/>
          <p:cNvSpPr txBox="1"/>
          <p:nvPr/>
        </p:nvSpPr>
        <p:spPr>
          <a:xfrm>
            <a:off x="7083950" y="1612425"/>
            <a:ext cx="30000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250">
                <a:highlight>
                  <a:srgbClr val="FFFFFF"/>
                </a:highlight>
              </a:rPr>
              <a:t>Linux</a:t>
            </a:r>
            <a:endParaRPr/>
          </a:p>
        </p:txBody>
      </p:sp>
      <p:sp>
        <p:nvSpPr>
          <p:cNvPr id="519" name="Google Shape;519;p39"/>
          <p:cNvSpPr txBox="1"/>
          <p:nvPr/>
        </p:nvSpPr>
        <p:spPr>
          <a:xfrm>
            <a:off x="6299800" y="60206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u="sng">
                <a:solidFill>
                  <a:schemeClr val="hlink"/>
                </a:solidFill>
                <a:highlight>
                  <a:srgbClr val="FFFFFF"/>
                </a:highlight>
                <a:hlinkClick r:id="rId3"/>
              </a:rPr>
              <a:t>7_ipc/6_msgget.c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Очередь сообщений (4/) Клиент</a:t>
            </a:r>
            <a:endParaRPr/>
          </a:p>
        </p:txBody>
      </p:sp>
      <p:sp>
        <p:nvSpPr>
          <p:cNvPr id="525" name="Google Shape;525;p4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526" name="Google Shape;526;p40"/>
          <p:cNvSpPr txBox="1"/>
          <p:nvPr/>
        </p:nvSpPr>
        <p:spPr>
          <a:xfrm>
            <a:off x="2219575" y="1448675"/>
            <a:ext cx="7163700" cy="509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int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pack_msg(</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*msg, </a:t>
            </a:r>
            <a:r>
              <a:rPr lang="ru-RU" sz="1450">
                <a:solidFill>
                  <a:srgbClr val="3F51B5"/>
                </a:solidFill>
                <a:latin typeface="Roboto Mono"/>
                <a:ea typeface="Roboto Mono"/>
                <a:cs typeface="Roboto Mono"/>
                <a:sym typeface="Roboto Mono"/>
              </a:rPr>
              <a:t>long</a:t>
            </a:r>
            <a:r>
              <a:rPr lang="ru-RU" sz="1450">
                <a:solidFill>
                  <a:srgbClr val="37474F"/>
                </a:solidFill>
                <a:latin typeface="Roboto Mono"/>
                <a:ea typeface="Roboto Mono"/>
                <a:cs typeface="Roboto Mono"/>
                <a:sym typeface="Roboto Mono"/>
              </a:rPr>
              <a:t> type, </a:t>
            </a:r>
            <a:r>
              <a:rPr lang="ru-RU" sz="1450">
                <a:solidFill>
                  <a:srgbClr val="3F51B5"/>
                </a:solidFill>
                <a:latin typeface="Roboto Mono"/>
                <a:ea typeface="Roboto Mono"/>
                <a:cs typeface="Roboto Mono"/>
                <a:sym typeface="Roboto Mono"/>
              </a:rPr>
              <a:t>const</a:t>
            </a: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*data, </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data_size)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*pos = msg;</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memcpy(pos, &amp;type, </a:t>
            </a:r>
            <a:r>
              <a:rPr lang="ru-RU" sz="1450">
                <a:solidFill>
                  <a:srgbClr val="3F51B5"/>
                </a:solidFill>
                <a:latin typeface="Roboto Mono"/>
                <a:ea typeface="Roboto Mono"/>
                <a:cs typeface="Roboto Mono"/>
                <a:sym typeface="Roboto Mono"/>
              </a:rPr>
              <a:t>sizeof</a:t>
            </a:r>
            <a:r>
              <a:rPr lang="ru-RU" sz="1450">
                <a:solidFill>
                  <a:srgbClr val="37474F"/>
                </a:solidFill>
                <a:latin typeface="Roboto Mono"/>
                <a:ea typeface="Roboto Mono"/>
                <a:cs typeface="Roboto Mono"/>
                <a:sym typeface="Roboto Mono"/>
              </a:rPr>
              <a:t>(type));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pos += </a:t>
            </a:r>
            <a:r>
              <a:rPr lang="ru-RU" sz="1450">
                <a:solidFill>
                  <a:srgbClr val="3F51B5"/>
                </a:solidFill>
                <a:latin typeface="Roboto Mono"/>
                <a:ea typeface="Roboto Mono"/>
                <a:cs typeface="Roboto Mono"/>
                <a:sym typeface="Roboto Mono"/>
              </a:rPr>
              <a:t>sizeof</a:t>
            </a:r>
            <a:r>
              <a:rPr lang="ru-RU" sz="1450">
                <a:solidFill>
                  <a:srgbClr val="37474F"/>
                </a:solidFill>
                <a:latin typeface="Roboto Mono"/>
                <a:ea typeface="Roboto Mono"/>
                <a:cs typeface="Roboto Mono"/>
                <a:sym typeface="Roboto Mono"/>
              </a:rPr>
              <a:t>(type);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memcpy(pos, &amp;data_size, </a:t>
            </a:r>
            <a:r>
              <a:rPr lang="ru-RU" sz="1450">
                <a:solidFill>
                  <a:srgbClr val="3F51B5"/>
                </a:solidFill>
                <a:latin typeface="Roboto Mono"/>
                <a:ea typeface="Roboto Mono"/>
                <a:cs typeface="Roboto Mono"/>
                <a:sym typeface="Roboto Mono"/>
              </a:rPr>
              <a:t>sizeof</a:t>
            </a:r>
            <a:r>
              <a:rPr lang="ru-RU" sz="1450">
                <a:solidFill>
                  <a:srgbClr val="37474F"/>
                </a:solidFill>
                <a:latin typeface="Roboto Mono"/>
                <a:ea typeface="Roboto Mono"/>
                <a:cs typeface="Roboto Mono"/>
                <a:sym typeface="Roboto Mono"/>
              </a:rPr>
              <a:t>(data_size));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pos += </a:t>
            </a:r>
            <a:r>
              <a:rPr lang="ru-RU" sz="1450">
                <a:solidFill>
                  <a:srgbClr val="3F51B5"/>
                </a:solidFill>
                <a:latin typeface="Roboto Mono"/>
                <a:ea typeface="Roboto Mono"/>
                <a:cs typeface="Roboto Mono"/>
                <a:sym typeface="Roboto Mono"/>
              </a:rPr>
              <a:t>sizeof</a:t>
            </a:r>
            <a:r>
              <a:rPr lang="ru-RU" sz="1450">
                <a:solidFill>
                  <a:srgbClr val="37474F"/>
                </a:solidFill>
                <a:latin typeface="Roboto Mono"/>
                <a:ea typeface="Roboto Mono"/>
                <a:cs typeface="Roboto Mono"/>
                <a:sym typeface="Roboto Mono"/>
              </a:rPr>
              <a:t>(data_size);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memcpy(pos, data, data_size);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pos += data_size;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return</a:t>
            </a:r>
            <a:r>
              <a:rPr lang="ru-RU" sz="1450">
                <a:solidFill>
                  <a:srgbClr val="37474F"/>
                </a:solidFill>
                <a:latin typeface="Roboto Mono"/>
                <a:ea typeface="Roboto Mono"/>
                <a:cs typeface="Roboto Mono"/>
                <a:sym typeface="Roboto Mono"/>
              </a:rPr>
              <a:t> pos - msg;</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void</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send_msg(</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queue_id, </a:t>
            </a:r>
            <a:r>
              <a:rPr lang="ru-RU" sz="1450">
                <a:solidFill>
                  <a:srgbClr val="3F51B5"/>
                </a:solidFill>
                <a:latin typeface="Roboto Mono"/>
                <a:ea typeface="Roboto Mono"/>
                <a:cs typeface="Roboto Mono"/>
                <a:sym typeface="Roboto Mono"/>
              </a:rPr>
              <a:t>long</a:t>
            </a:r>
            <a:r>
              <a:rPr lang="ru-RU" sz="1450">
                <a:solidFill>
                  <a:srgbClr val="37474F"/>
                </a:solidFill>
                <a:latin typeface="Roboto Mono"/>
                <a:ea typeface="Roboto Mono"/>
                <a:cs typeface="Roboto Mono"/>
                <a:sym typeface="Roboto Mono"/>
              </a:rPr>
              <a:t> type, </a:t>
            </a:r>
            <a:r>
              <a:rPr lang="ru-RU" sz="1450">
                <a:solidFill>
                  <a:srgbClr val="3F51B5"/>
                </a:solidFill>
                <a:latin typeface="Roboto Mono"/>
                <a:ea typeface="Roboto Mono"/>
                <a:cs typeface="Roboto Mono"/>
                <a:sym typeface="Roboto Mono"/>
              </a:rPr>
              <a:t>const</a:t>
            </a: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*data,</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data_size)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msg[</a:t>
            </a:r>
            <a:r>
              <a:rPr lang="ru-RU" sz="1450">
                <a:solidFill>
                  <a:srgbClr val="C53929"/>
                </a:solidFill>
                <a:latin typeface="Roboto Mono"/>
                <a:ea typeface="Roboto Mono"/>
                <a:cs typeface="Roboto Mono"/>
                <a:sym typeface="Roboto Mono"/>
              </a:rPr>
              <a:t>512</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size = pack_msg(msg, type, data, data_size);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msgsnd(queue_id, msg, size, </a:t>
            </a:r>
            <a:r>
              <a:rPr lang="ru-RU" sz="1450">
                <a:solidFill>
                  <a:srgbClr val="C53929"/>
                </a:solidFill>
                <a:latin typeface="Roboto Mono"/>
                <a:ea typeface="Roboto Mono"/>
                <a:cs typeface="Roboto Mono"/>
                <a:sym typeface="Roboto Mono"/>
              </a:rPr>
              <a:t>0</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"sent %d bytes\n"</a:t>
            </a:r>
            <a:r>
              <a:rPr lang="ru-RU" sz="1450">
                <a:solidFill>
                  <a:srgbClr val="37474F"/>
                </a:solidFill>
                <a:latin typeface="Roboto Mono"/>
                <a:ea typeface="Roboto Mono"/>
                <a:cs typeface="Roboto Mono"/>
                <a:sym typeface="Roboto Mono"/>
              </a:rPr>
              <a:t>, size);</a:t>
            </a:r>
            <a:endParaRPr sz="14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p:txBody>
      </p:sp>
      <p:sp>
        <p:nvSpPr>
          <p:cNvPr id="527" name="Google Shape;527;p40"/>
          <p:cNvSpPr/>
          <p:nvPr/>
        </p:nvSpPr>
        <p:spPr>
          <a:xfrm>
            <a:off x="2117175" y="1448675"/>
            <a:ext cx="7372500" cy="280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txBox="1"/>
          <p:nvPr/>
        </p:nvSpPr>
        <p:spPr>
          <a:xfrm>
            <a:off x="8878200" y="22594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Запаковка сообщения с заданным типом</a:t>
            </a:r>
            <a:endParaRPr sz="2250">
              <a:highlight>
                <a:srgbClr val="FFFFFF"/>
              </a:highlight>
            </a:endParaRPr>
          </a:p>
        </p:txBody>
      </p:sp>
      <p:sp>
        <p:nvSpPr>
          <p:cNvPr id="529" name="Google Shape;529;p40"/>
          <p:cNvSpPr/>
          <p:nvPr/>
        </p:nvSpPr>
        <p:spPr>
          <a:xfrm>
            <a:off x="2641700" y="2345375"/>
            <a:ext cx="4309200" cy="55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txBox="1"/>
          <p:nvPr/>
        </p:nvSpPr>
        <p:spPr>
          <a:xfrm>
            <a:off x="8147225" y="22594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Тип ложится в первые sizeof(long) байт</a:t>
            </a:r>
            <a:endParaRPr sz="2250">
              <a:highlight>
                <a:srgbClr val="FFFFFF"/>
              </a:highlight>
            </a:endParaRPr>
          </a:p>
        </p:txBody>
      </p:sp>
      <p:sp>
        <p:nvSpPr>
          <p:cNvPr id="531" name="Google Shape;531;p40"/>
          <p:cNvSpPr/>
          <p:nvPr/>
        </p:nvSpPr>
        <p:spPr>
          <a:xfrm>
            <a:off x="2714350" y="2803450"/>
            <a:ext cx="5073900" cy="55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txBox="1"/>
          <p:nvPr/>
        </p:nvSpPr>
        <p:spPr>
          <a:xfrm>
            <a:off x="7216825" y="3415700"/>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Размер данных в следующие sizeof(int) байт</a:t>
            </a:r>
            <a:endParaRPr sz="2250">
              <a:highlight>
                <a:srgbClr val="FFFFFF"/>
              </a:highlight>
            </a:endParaRPr>
          </a:p>
        </p:txBody>
      </p:sp>
      <p:sp>
        <p:nvSpPr>
          <p:cNvPr id="533" name="Google Shape;533;p40"/>
          <p:cNvSpPr/>
          <p:nvPr/>
        </p:nvSpPr>
        <p:spPr>
          <a:xfrm>
            <a:off x="2494600" y="3248250"/>
            <a:ext cx="4071000" cy="55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40"/>
          <p:cNvPicPr preferRelativeResize="0"/>
          <p:nvPr/>
        </p:nvPicPr>
        <p:blipFill>
          <a:blip r:embed="rId3">
            <a:alphaModFix/>
          </a:blip>
          <a:stretch>
            <a:fillRect/>
          </a:stretch>
        </p:blipFill>
        <p:spPr>
          <a:xfrm>
            <a:off x="7948838" y="2431750"/>
            <a:ext cx="3629025" cy="1295400"/>
          </a:xfrm>
          <a:prstGeom prst="rect">
            <a:avLst/>
          </a:prstGeom>
          <a:noFill/>
          <a:ln>
            <a:noFill/>
          </a:ln>
        </p:spPr>
      </p:pic>
      <p:sp>
        <p:nvSpPr>
          <p:cNvPr id="535" name="Google Shape;535;p40"/>
          <p:cNvSpPr txBox="1"/>
          <p:nvPr/>
        </p:nvSpPr>
        <p:spPr>
          <a:xfrm>
            <a:off x="8263363" y="3415700"/>
            <a:ext cx="30000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Данные ложатся в хвост</a:t>
            </a:r>
            <a:endParaRPr sz="2250">
              <a:highlight>
                <a:srgbClr val="FFFFFF"/>
              </a:highlight>
            </a:endParaRPr>
          </a:p>
        </p:txBody>
      </p:sp>
      <p:sp>
        <p:nvSpPr>
          <p:cNvPr id="536" name="Google Shape;536;p40"/>
          <p:cNvSpPr/>
          <p:nvPr/>
        </p:nvSpPr>
        <p:spPr>
          <a:xfrm>
            <a:off x="2548675" y="5141725"/>
            <a:ext cx="5545500" cy="119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txBox="1"/>
          <p:nvPr/>
        </p:nvSpPr>
        <p:spPr>
          <a:xfrm>
            <a:off x="8479450" y="48473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Функция отправки пакует сообщение в локальном буфере и посылает в очередь</a:t>
            </a:r>
            <a:endParaRPr sz="2250">
              <a:highlight>
                <a:srgbClr val="FFFFFF"/>
              </a:highlight>
            </a:endParaRPr>
          </a:p>
        </p:txBody>
      </p:sp>
      <p:sp>
        <p:nvSpPr>
          <p:cNvPr id="538" name="Google Shape;538;p40"/>
          <p:cNvSpPr txBox="1"/>
          <p:nvPr/>
        </p:nvSpPr>
        <p:spPr>
          <a:xfrm>
            <a:off x="5094175" y="63396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3991EF"/>
                </a:solidFill>
                <a:highlight>
                  <a:srgbClr val="FFFFFF"/>
                </a:highlight>
                <a:uFill>
                  <a:noFill/>
                </a:uFill>
                <a:hlinkClick r:id="rId4">
                  <a:extLst>
                    <a:ext uri="{A12FA001-AC4F-418D-AE19-62706E023703}">
                      <ahyp:hlinkClr val="tx"/>
                    </a:ext>
                  </a:extLst>
                </a:hlinkClick>
              </a:rPr>
              <a:t>7_ipc/7_msgsend_client.c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XSI IPC: Очередь сообщений (5/) Сервер</a:t>
            </a:r>
            <a:endParaRPr/>
          </a:p>
        </p:txBody>
      </p:sp>
      <p:sp>
        <p:nvSpPr>
          <p:cNvPr id="544" name="Google Shape;544;p4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545" name="Google Shape;545;p41"/>
          <p:cNvSpPr txBox="1"/>
          <p:nvPr/>
        </p:nvSpPr>
        <p:spPr>
          <a:xfrm>
            <a:off x="2153075" y="1368950"/>
            <a:ext cx="7615500" cy="537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int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unpack_msg(</a:t>
            </a:r>
            <a:r>
              <a:rPr lang="ru-RU" sz="1350">
                <a:solidFill>
                  <a:srgbClr val="3F51B5"/>
                </a:solidFill>
                <a:latin typeface="Roboto Mono"/>
                <a:ea typeface="Roboto Mono"/>
                <a:cs typeface="Roboto Mono"/>
                <a:sym typeface="Roboto Mono"/>
              </a:rPr>
              <a:t>const</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char</a:t>
            </a:r>
            <a:r>
              <a:rPr lang="ru-RU" sz="1350">
                <a:solidFill>
                  <a:srgbClr val="37474F"/>
                </a:solidFill>
                <a:latin typeface="Roboto Mono"/>
                <a:ea typeface="Roboto Mono"/>
                <a:cs typeface="Roboto Mono"/>
                <a:sym typeface="Roboto Mono"/>
              </a:rPr>
              <a:t> *msg,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size, </a:t>
            </a:r>
            <a:r>
              <a:rPr lang="ru-RU" sz="1350">
                <a:solidFill>
                  <a:srgbClr val="3F51B5"/>
                </a:solidFill>
                <a:latin typeface="Roboto Mono"/>
                <a:ea typeface="Roboto Mono"/>
                <a:cs typeface="Roboto Mono"/>
                <a:sym typeface="Roboto Mono"/>
              </a:rPr>
              <a:t>long</a:t>
            </a:r>
            <a:r>
              <a:rPr lang="ru-RU" sz="1350">
                <a:solidFill>
                  <a:srgbClr val="37474F"/>
                </a:solidFill>
                <a:latin typeface="Roboto Mono"/>
                <a:ea typeface="Roboto Mono"/>
                <a:cs typeface="Roboto Mono"/>
                <a:sym typeface="Roboto Mono"/>
              </a:rPr>
              <a:t> *type, </a:t>
            </a:r>
            <a:r>
              <a:rPr lang="ru-RU" sz="1350">
                <a:solidFill>
                  <a:srgbClr val="3F51B5"/>
                </a:solidFill>
                <a:latin typeface="Roboto Mono"/>
                <a:ea typeface="Roboto Mono"/>
                <a:cs typeface="Roboto Mono"/>
                <a:sym typeface="Roboto Mono"/>
              </a:rPr>
              <a:t>const</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char</a:t>
            </a:r>
            <a:r>
              <a:rPr lang="ru-RU" sz="1350">
                <a:solidFill>
                  <a:srgbClr val="37474F"/>
                </a:solidFill>
                <a:latin typeface="Roboto Mono"/>
                <a:ea typeface="Roboto Mono"/>
                <a:cs typeface="Roboto Mono"/>
                <a:sym typeface="Roboto Mono"/>
              </a:rPr>
              <a:t> **data,</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*data_size)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const</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char</a:t>
            </a:r>
            <a:r>
              <a:rPr lang="ru-RU" sz="1350">
                <a:solidFill>
                  <a:srgbClr val="37474F"/>
                </a:solidFill>
                <a:latin typeface="Roboto Mono"/>
                <a:ea typeface="Roboto Mono"/>
                <a:cs typeface="Roboto Mono"/>
                <a:sym typeface="Roboto Mono"/>
              </a:rPr>
              <a:t> *pos = msg;</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memcpy(type, pos, </a:t>
            </a:r>
            <a:r>
              <a:rPr lang="ru-RU" sz="1350">
                <a:solidFill>
                  <a:srgbClr val="3F51B5"/>
                </a:solidFill>
                <a:latin typeface="Roboto Mono"/>
                <a:ea typeface="Roboto Mono"/>
                <a:cs typeface="Roboto Mono"/>
                <a:sym typeface="Roboto Mono"/>
              </a:rPr>
              <a:t>sizeof</a:t>
            </a:r>
            <a:r>
              <a:rPr lang="ru-RU" sz="1350">
                <a:solidFill>
                  <a:srgbClr val="37474F"/>
                </a:solidFill>
                <a:latin typeface="Roboto Mono"/>
                <a:ea typeface="Roboto Mono"/>
                <a:cs typeface="Roboto Mono"/>
                <a:sym typeface="Roboto Mono"/>
              </a:rPr>
              <a:t>(*type));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pos += </a:t>
            </a:r>
            <a:r>
              <a:rPr lang="ru-RU" sz="1350">
                <a:solidFill>
                  <a:srgbClr val="3F51B5"/>
                </a:solidFill>
                <a:latin typeface="Roboto Mono"/>
                <a:ea typeface="Roboto Mono"/>
                <a:cs typeface="Roboto Mono"/>
                <a:sym typeface="Roboto Mono"/>
              </a:rPr>
              <a:t>sizeof</a:t>
            </a:r>
            <a:r>
              <a:rPr lang="ru-RU" sz="1350">
                <a:solidFill>
                  <a:srgbClr val="37474F"/>
                </a:solidFill>
                <a:latin typeface="Roboto Mono"/>
                <a:ea typeface="Roboto Mono"/>
                <a:cs typeface="Roboto Mono"/>
                <a:sym typeface="Roboto Mono"/>
              </a:rPr>
              <a:t>(type);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memcpy(data_size, pos, </a:t>
            </a:r>
            <a:r>
              <a:rPr lang="ru-RU" sz="1350">
                <a:solidFill>
                  <a:srgbClr val="3F51B5"/>
                </a:solidFill>
                <a:latin typeface="Roboto Mono"/>
                <a:ea typeface="Roboto Mono"/>
                <a:cs typeface="Roboto Mono"/>
                <a:sym typeface="Roboto Mono"/>
              </a:rPr>
              <a:t>sizeof</a:t>
            </a:r>
            <a:r>
              <a:rPr lang="ru-RU" sz="1350">
                <a:solidFill>
                  <a:srgbClr val="37474F"/>
                </a:solidFill>
                <a:latin typeface="Roboto Mono"/>
                <a:ea typeface="Roboto Mono"/>
                <a:cs typeface="Roboto Mono"/>
                <a:sym typeface="Roboto Mono"/>
              </a:rPr>
              <a:t>(*data_size));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pos += </a:t>
            </a:r>
            <a:r>
              <a:rPr lang="ru-RU" sz="1350">
                <a:solidFill>
                  <a:srgbClr val="3F51B5"/>
                </a:solidFill>
                <a:latin typeface="Roboto Mono"/>
                <a:ea typeface="Roboto Mono"/>
                <a:cs typeface="Roboto Mono"/>
                <a:sym typeface="Roboto Mono"/>
              </a:rPr>
              <a:t>sizeof</a:t>
            </a:r>
            <a:r>
              <a:rPr lang="ru-RU" sz="1350">
                <a:solidFill>
                  <a:srgbClr val="37474F"/>
                </a:solidFill>
                <a:latin typeface="Roboto Mono"/>
                <a:ea typeface="Roboto Mono"/>
                <a:cs typeface="Roboto Mono"/>
                <a:sym typeface="Roboto Mono"/>
              </a:rPr>
              <a:t>(*data_size);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*data = pos;</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pos += *data_size;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return</a:t>
            </a:r>
            <a:r>
              <a:rPr lang="ru-RU" sz="1350">
                <a:solidFill>
                  <a:srgbClr val="37474F"/>
                </a:solidFill>
                <a:latin typeface="Roboto Mono"/>
                <a:ea typeface="Roboto Mono"/>
                <a:cs typeface="Roboto Mono"/>
                <a:sym typeface="Roboto Mono"/>
              </a:rPr>
              <a:t> pos - msg;</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void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recv_msg(</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queue_id, </a:t>
            </a:r>
            <a:r>
              <a:rPr lang="ru-RU" sz="1350">
                <a:solidFill>
                  <a:srgbClr val="3F51B5"/>
                </a:solidFill>
                <a:latin typeface="Roboto Mono"/>
                <a:ea typeface="Roboto Mono"/>
                <a:cs typeface="Roboto Mono"/>
                <a:sym typeface="Roboto Mono"/>
              </a:rPr>
              <a:t>long</a:t>
            </a:r>
            <a:r>
              <a:rPr lang="ru-RU" sz="1350">
                <a:solidFill>
                  <a:srgbClr val="37474F"/>
                </a:solidFill>
                <a:latin typeface="Roboto Mono"/>
                <a:ea typeface="Roboto Mono"/>
                <a:cs typeface="Roboto Mono"/>
                <a:sym typeface="Roboto Mono"/>
              </a:rPr>
              <a:t> type)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char</a:t>
            </a:r>
            <a:r>
              <a:rPr lang="ru-RU" sz="1350">
                <a:solidFill>
                  <a:srgbClr val="37474F"/>
                </a:solidFill>
                <a:latin typeface="Roboto Mono"/>
                <a:ea typeface="Roboto Mono"/>
                <a:cs typeface="Roboto Mono"/>
                <a:sym typeface="Roboto Mono"/>
              </a:rPr>
              <a:t> msg[</a:t>
            </a:r>
            <a:r>
              <a:rPr lang="ru-RU" sz="1350">
                <a:solidFill>
                  <a:srgbClr val="C53929"/>
                </a:solidFill>
                <a:latin typeface="Roboto Mono"/>
                <a:ea typeface="Roboto Mono"/>
                <a:cs typeface="Roboto Mono"/>
                <a:sym typeface="Roboto Mono"/>
              </a:rPr>
              <a:t>512</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ssize_t recv = msgrcv(queue_id, msg, </a:t>
            </a:r>
            <a:r>
              <a:rPr lang="ru-RU" sz="1350">
                <a:solidFill>
                  <a:srgbClr val="3F51B5"/>
                </a:solidFill>
                <a:latin typeface="Roboto Mono"/>
                <a:ea typeface="Roboto Mono"/>
                <a:cs typeface="Roboto Mono"/>
                <a:sym typeface="Roboto Mono"/>
              </a:rPr>
              <a:t>sizeof</a:t>
            </a:r>
            <a:r>
              <a:rPr lang="ru-RU" sz="1350">
                <a:solidFill>
                  <a:srgbClr val="37474F"/>
                </a:solidFill>
                <a:latin typeface="Roboto Mono"/>
                <a:ea typeface="Roboto Mono"/>
                <a:cs typeface="Roboto Mono"/>
                <a:sym typeface="Roboto Mono"/>
              </a:rPr>
              <a:t>(msg), type,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printf(</a:t>
            </a:r>
            <a:r>
              <a:rPr lang="ru-RU" sz="1350">
                <a:solidFill>
                  <a:srgbClr val="388E3C"/>
                </a:solidFill>
                <a:latin typeface="Roboto Mono"/>
                <a:ea typeface="Roboto Mono"/>
                <a:cs typeface="Roboto Mono"/>
                <a:sym typeface="Roboto Mono"/>
              </a:rPr>
              <a:t>"received %d\n"</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recv);</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const</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char</a:t>
            </a:r>
            <a:r>
              <a:rPr lang="ru-RU" sz="1350">
                <a:solidFill>
                  <a:srgbClr val="37474F"/>
                </a:solidFill>
                <a:latin typeface="Roboto Mono"/>
                <a:ea typeface="Roboto Mono"/>
                <a:cs typeface="Roboto Mono"/>
                <a:sym typeface="Roboto Mono"/>
              </a:rPr>
              <a:t> *data;</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data_size;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unpack_msg(msg, recv, &amp;type, &amp;data, &amp;data_size);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printf(</a:t>
            </a:r>
            <a:r>
              <a:rPr lang="ru-RU" sz="1350">
                <a:solidFill>
                  <a:srgbClr val="388E3C"/>
                </a:solidFill>
                <a:latin typeface="Roboto Mono"/>
                <a:ea typeface="Roboto Mono"/>
                <a:cs typeface="Roboto Mono"/>
                <a:sym typeface="Roboto Mono"/>
              </a:rPr>
              <a:t>"type = %ld, size = %d, str = %s\n"</a:t>
            </a:r>
            <a:r>
              <a:rPr lang="ru-RU" sz="1350">
                <a:solidFill>
                  <a:srgbClr val="37474F"/>
                </a:solidFill>
                <a:latin typeface="Roboto Mono"/>
                <a:ea typeface="Roboto Mono"/>
                <a:cs typeface="Roboto Mono"/>
                <a:sym typeface="Roboto Mono"/>
              </a:rPr>
              <a:t>, type, data_size, data);</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p:txBody>
      </p:sp>
      <p:sp>
        <p:nvSpPr>
          <p:cNvPr id="546" name="Google Shape;546;p41"/>
          <p:cNvSpPr txBox="1"/>
          <p:nvPr/>
        </p:nvSpPr>
        <p:spPr>
          <a:xfrm>
            <a:off x="8825025" y="220627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Распаковка сообщения. Так же, как запаковка</a:t>
            </a:r>
            <a:endParaRPr sz="2250">
              <a:highlight>
                <a:srgbClr val="FFFFFF"/>
              </a:highlight>
            </a:endParaRPr>
          </a:p>
        </p:txBody>
      </p:sp>
      <p:sp>
        <p:nvSpPr>
          <p:cNvPr id="547" name="Google Shape;547;p41"/>
          <p:cNvSpPr/>
          <p:nvPr/>
        </p:nvSpPr>
        <p:spPr>
          <a:xfrm>
            <a:off x="2117175" y="1448675"/>
            <a:ext cx="7372500" cy="280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txBox="1"/>
          <p:nvPr/>
        </p:nvSpPr>
        <p:spPr>
          <a:xfrm>
            <a:off x="8466175" y="38277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Вытащить первые sizeof(long) байт как тип</a:t>
            </a:r>
            <a:endParaRPr sz="2250">
              <a:highlight>
                <a:srgbClr val="FFFFFF"/>
              </a:highlight>
            </a:endParaRPr>
          </a:p>
        </p:txBody>
      </p:sp>
      <p:sp>
        <p:nvSpPr>
          <p:cNvPr id="549" name="Google Shape;549;p41"/>
          <p:cNvSpPr/>
          <p:nvPr/>
        </p:nvSpPr>
        <p:spPr>
          <a:xfrm>
            <a:off x="2322725" y="2445500"/>
            <a:ext cx="3817500" cy="47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p:nvPr/>
        </p:nvSpPr>
        <p:spPr>
          <a:xfrm>
            <a:off x="6861075" y="1368950"/>
            <a:ext cx="2628600" cy="71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txBox="1"/>
          <p:nvPr/>
        </p:nvSpPr>
        <p:spPr>
          <a:xfrm>
            <a:off x="8532625" y="2241338"/>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Дальше вытащить размер из sizeof(int) байт</a:t>
            </a:r>
            <a:endParaRPr sz="2250">
              <a:highlight>
                <a:srgbClr val="FFFFFF"/>
              </a:highlight>
            </a:endParaRPr>
          </a:p>
        </p:txBody>
      </p:sp>
      <p:sp>
        <p:nvSpPr>
          <p:cNvPr id="552" name="Google Shape;552;p41"/>
          <p:cNvSpPr/>
          <p:nvPr/>
        </p:nvSpPr>
        <p:spPr>
          <a:xfrm>
            <a:off x="2959050" y="1789725"/>
            <a:ext cx="1759200" cy="47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a:off x="3242925" y="2819325"/>
            <a:ext cx="3960600" cy="47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txBox="1"/>
          <p:nvPr/>
        </p:nvSpPr>
        <p:spPr>
          <a:xfrm>
            <a:off x="8001000" y="2819325"/>
            <a:ext cx="3000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Потом данные</a:t>
            </a:r>
            <a:endParaRPr sz="2250">
              <a:highlight>
                <a:srgbClr val="FFFFFF"/>
              </a:highlight>
            </a:endParaRPr>
          </a:p>
        </p:txBody>
      </p:sp>
      <p:sp>
        <p:nvSpPr>
          <p:cNvPr id="555" name="Google Shape;555;p41"/>
          <p:cNvSpPr/>
          <p:nvPr/>
        </p:nvSpPr>
        <p:spPr>
          <a:xfrm>
            <a:off x="2435275" y="3189750"/>
            <a:ext cx="2376000" cy="47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txBox="1"/>
          <p:nvPr/>
        </p:nvSpPr>
        <p:spPr>
          <a:xfrm>
            <a:off x="8957925" y="37576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Получение состоит из взятия сообщения из очереди и печати его содержимого</a:t>
            </a:r>
            <a:endParaRPr sz="2250">
              <a:highlight>
                <a:srgbClr val="FFFFFF"/>
              </a:highlight>
            </a:endParaRPr>
          </a:p>
        </p:txBody>
      </p:sp>
      <p:sp>
        <p:nvSpPr>
          <p:cNvPr id="557" name="Google Shape;557;p41"/>
          <p:cNvSpPr/>
          <p:nvPr/>
        </p:nvSpPr>
        <p:spPr>
          <a:xfrm>
            <a:off x="3279075" y="4864375"/>
            <a:ext cx="5133300" cy="171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txBox="1"/>
          <p:nvPr/>
        </p:nvSpPr>
        <p:spPr>
          <a:xfrm>
            <a:off x="8957925" y="57238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7_ipc/7_msgsend_server.c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XSI IPC: Очередь сообщений (6/) Сервер</a:t>
            </a:r>
            <a:endParaRPr/>
          </a:p>
        </p:txBody>
      </p:sp>
      <p:sp>
        <p:nvSpPr>
          <p:cNvPr id="564" name="Google Shape;564;p4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cxnSp>
        <p:nvCxnSpPr>
          <p:cNvPr id="565" name="Google Shape;565;p42"/>
          <p:cNvCxnSpPr/>
          <p:nvPr/>
        </p:nvCxnSpPr>
        <p:spPr>
          <a:xfrm>
            <a:off x="5845719" y="1612419"/>
            <a:ext cx="2100" cy="4514700"/>
          </a:xfrm>
          <a:prstGeom prst="straightConnector1">
            <a:avLst/>
          </a:prstGeom>
          <a:noFill/>
          <a:ln cap="flat" cmpd="sng" w="19050">
            <a:solidFill>
              <a:schemeClr val="dk1"/>
            </a:solidFill>
            <a:prstDash val="dot"/>
            <a:round/>
            <a:headEnd len="med" w="med" type="none"/>
            <a:tailEnd len="med" w="med" type="none"/>
          </a:ln>
        </p:spPr>
      </p:cxnSp>
      <p:sp>
        <p:nvSpPr>
          <p:cNvPr id="566" name="Google Shape;566;p42"/>
          <p:cNvSpPr txBox="1"/>
          <p:nvPr/>
        </p:nvSpPr>
        <p:spPr>
          <a:xfrm>
            <a:off x="797450" y="1612425"/>
            <a:ext cx="396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7_msgsend_server.c -o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./server</a:t>
            </a:r>
            <a:endParaRPr/>
          </a:p>
          <a:p>
            <a:pPr indent="0" lvl="0" marL="0" rtl="0" algn="l">
              <a:spcBef>
                <a:spcPts val="0"/>
              </a:spcBef>
              <a:spcAft>
                <a:spcPts val="0"/>
              </a:spcAft>
              <a:buNone/>
            </a:pPr>
            <a:r>
              <a:rPr lang="ru-RU"/>
              <a:t>connected to queue 1310720</a:t>
            </a:r>
            <a:endParaRPr/>
          </a:p>
        </p:txBody>
      </p:sp>
      <p:sp>
        <p:nvSpPr>
          <p:cNvPr id="567" name="Google Shape;567;p42"/>
          <p:cNvSpPr txBox="1"/>
          <p:nvPr/>
        </p:nvSpPr>
        <p:spPr>
          <a:xfrm>
            <a:off x="6233350" y="1612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7_msgsend_client.c -o client</a:t>
            </a:r>
            <a:endParaRPr/>
          </a:p>
        </p:txBody>
      </p:sp>
      <p:sp>
        <p:nvSpPr>
          <p:cNvPr id="568" name="Google Shape;568;p42"/>
          <p:cNvSpPr txBox="1"/>
          <p:nvPr/>
        </p:nvSpPr>
        <p:spPr>
          <a:xfrm>
            <a:off x="797450" y="2659125"/>
            <a:ext cx="4266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message count = 1</a:t>
            </a:r>
            <a:endParaRPr/>
          </a:p>
          <a:p>
            <a:pPr indent="0" lvl="0" marL="0" rtl="0" algn="l">
              <a:spcBef>
                <a:spcPts val="0"/>
              </a:spcBef>
              <a:spcAft>
                <a:spcPts val="0"/>
              </a:spcAft>
              <a:buNone/>
            </a:pPr>
            <a:r>
              <a:rPr lang="ru-RU"/>
              <a:t>received 25</a:t>
            </a:r>
            <a:endParaRPr/>
          </a:p>
          <a:p>
            <a:pPr indent="0" lvl="0" marL="0" rtl="0" algn="l">
              <a:spcBef>
                <a:spcPts val="0"/>
              </a:spcBef>
              <a:spcAft>
                <a:spcPts val="0"/>
              </a:spcAft>
              <a:buNone/>
            </a:pPr>
            <a:r>
              <a:rPr lang="ru-RU"/>
              <a:t>type = 100, size = 13, str = hello, world</a:t>
            </a:r>
            <a:endParaRPr/>
          </a:p>
          <a:p>
            <a:pPr indent="0" lvl="0" marL="0" rtl="0" algn="l">
              <a:spcBef>
                <a:spcPts val="0"/>
              </a:spcBef>
              <a:spcAft>
                <a:spcPts val="0"/>
              </a:spcAft>
              <a:buNone/>
            </a:pPr>
            <a:r>
              <a:rPr lang="ru-RU"/>
              <a:t>received 36</a:t>
            </a:r>
            <a:endParaRPr/>
          </a:p>
          <a:p>
            <a:pPr indent="0" lvl="0" marL="0" rtl="0" algn="l">
              <a:spcBef>
                <a:spcPts val="0"/>
              </a:spcBef>
              <a:spcAft>
                <a:spcPts val="0"/>
              </a:spcAft>
              <a:buNone/>
            </a:pPr>
            <a:r>
              <a:rPr lang="ru-RU"/>
              <a:t>type = 60, size = 24, str = hello, world of type 60</a:t>
            </a:r>
            <a:endParaRPr/>
          </a:p>
          <a:p>
            <a:pPr indent="0" lvl="0" marL="0" rtl="0" algn="l">
              <a:spcBef>
                <a:spcPts val="0"/>
              </a:spcBef>
              <a:spcAft>
                <a:spcPts val="0"/>
              </a:spcAft>
              <a:buNone/>
            </a:pPr>
            <a:r>
              <a:rPr lang="ru-RU"/>
              <a:t>received 36</a:t>
            </a:r>
            <a:endParaRPr/>
          </a:p>
          <a:p>
            <a:pPr indent="0" lvl="0" marL="0" rtl="0" algn="l">
              <a:spcBef>
                <a:spcPts val="0"/>
              </a:spcBef>
              <a:spcAft>
                <a:spcPts val="0"/>
              </a:spcAft>
              <a:buNone/>
            </a:pPr>
            <a:r>
              <a:rPr lang="ru-RU"/>
              <a:t>type = 50, size = 24, str = hello, world of type 50</a:t>
            </a:r>
            <a:endParaRPr/>
          </a:p>
        </p:txBody>
      </p:sp>
      <p:sp>
        <p:nvSpPr>
          <p:cNvPr id="569" name="Google Shape;569;p42"/>
          <p:cNvSpPr txBox="1"/>
          <p:nvPr/>
        </p:nvSpPr>
        <p:spPr>
          <a:xfrm>
            <a:off x="6233350" y="26591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./client</a:t>
            </a:r>
            <a:endParaRPr/>
          </a:p>
          <a:p>
            <a:pPr indent="0" lvl="0" marL="0" rtl="0" algn="l">
              <a:spcBef>
                <a:spcPts val="0"/>
              </a:spcBef>
              <a:spcAft>
                <a:spcPts val="0"/>
              </a:spcAft>
              <a:buNone/>
            </a:pPr>
            <a:r>
              <a:rPr lang="ru-RU"/>
              <a:t>connected to queue 1310720</a:t>
            </a:r>
            <a:endParaRPr/>
          </a:p>
          <a:p>
            <a:pPr indent="0" lvl="0" marL="0" rtl="0" algn="l">
              <a:spcBef>
                <a:spcPts val="0"/>
              </a:spcBef>
              <a:spcAft>
                <a:spcPts val="0"/>
              </a:spcAft>
              <a:buNone/>
            </a:pPr>
            <a:r>
              <a:rPr lang="ru-RU"/>
              <a:t>sent 25 bytes</a:t>
            </a:r>
            <a:endParaRPr/>
          </a:p>
          <a:p>
            <a:pPr indent="0" lvl="0" marL="0" rtl="0" algn="l">
              <a:spcBef>
                <a:spcPts val="0"/>
              </a:spcBef>
              <a:spcAft>
                <a:spcPts val="0"/>
              </a:spcAft>
              <a:buNone/>
            </a:pPr>
            <a:r>
              <a:rPr lang="ru-RU"/>
              <a:t>sent 36 bytes</a:t>
            </a:r>
            <a:endParaRPr/>
          </a:p>
          <a:p>
            <a:pPr indent="0" lvl="0" marL="0" rtl="0" algn="l">
              <a:spcBef>
                <a:spcPts val="0"/>
              </a:spcBef>
              <a:spcAft>
                <a:spcPts val="0"/>
              </a:spcAft>
              <a:buNone/>
            </a:pPr>
            <a:r>
              <a:rPr lang="ru-RU"/>
              <a:t>sent 36 bytes</a:t>
            </a:r>
            <a:endParaRPr/>
          </a:p>
        </p:txBody>
      </p:sp>
      <p:sp>
        <p:nvSpPr>
          <p:cNvPr id="570" name="Google Shape;570;p42"/>
          <p:cNvSpPr txBox="1"/>
          <p:nvPr/>
        </p:nvSpPr>
        <p:spPr>
          <a:xfrm>
            <a:off x="2219550" y="4598575"/>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Это сообщение получено вне очереди, так как явно задали его тип</a:t>
            </a:r>
            <a:endParaRPr sz="2250">
              <a:highlight>
                <a:srgbClr val="FFFFFF"/>
              </a:highlight>
            </a:endParaRPr>
          </a:p>
        </p:txBody>
      </p:sp>
      <p:sp>
        <p:nvSpPr>
          <p:cNvPr id="571" name="Google Shape;571;p42"/>
          <p:cNvSpPr/>
          <p:nvPr/>
        </p:nvSpPr>
        <p:spPr>
          <a:xfrm>
            <a:off x="869000" y="3389600"/>
            <a:ext cx="3817500" cy="47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txBox="1"/>
          <p:nvPr/>
        </p:nvSpPr>
        <p:spPr>
          <a:xfrm>
            <a:off x="7004200" y="60184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7_ipc/7_msgsend_server.c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XSI IPC: Очередь сообщений (7/) Сервер</a:t>
            </a:r>
            <a:endParaRPr/>
          </a:p>
        </p:txBody>
      </p:sp>
      <p:sp>
        <p:nvSpPr>
          <p:cNvPr id="578" name="Google Shape;578;p4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579" name="Google Shape;579;p43"/>
          <p:cNvSpPr txBox="1"/>
          <p:nvPr/>
        </p:nvSpPr>
        <p:spPr>
          <a:xfrm>
            <a:off x="1860700" y="1347275"/>
            <a:ext cx="8160600" cy="46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450">
                <a:solidFill>
                  <a:srgbClr val="3F51B5"/>
                </a:solidFill>
                <a:latin typeface="Roboto Mono"/>
                <a:ea typeface="Roboto Mono"/>
                <a:cs typeface="Roboto Mono"/>
                <a:sym typeface="Roboto Mono"/>
              </a:rPr>
              <a:t>void</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recv_msg(</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queue_id, </a:t>
            </a:r>
            <a:r>
              <a:rPr lang="ru-RU" sz="1450">
                <a:solidFill>
                  <a:srgbClr val="3F51B5"/>
                </a:solidFill>
                <a:latin typeface="Roboto Mono"/>
                <a:ea typeface="Roboto Mono"/>
                <a:cs typeface="Roboto Mono"/>
                <a:sym typeface="Roboto Mono"/>
              </a:rPr>
              <a:t>long</a:t>
            </a:r>
            <a:r>
              <a:rPr lang="ru-RU" sz="1450">
                <a:solidFill>
                  <a:srgbClr val="37474F"/>
                </a:solidFill>
                <a:latin typeface="Roboto Mono"/>
                <a:ea typeface="Roboto Mono"/>
                <a:cs typeface="Roboto Mono"/>
                <a:sym typeface="Roboto Mono"/>
              </a:rPr>
              <a:t> type)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msg[</a:t>
            </a:r>
            <a:r>
              <a:rPr lang="ru-RU" sz="1450">
                <a:solidFill>
                  <a:srgbClr val="C53929"/>
                </a:solidFill>
                <a:latin typeface="Roboto Mono"/>
                <a:ea typeface="Roboto Mono"/>
                <a:cs typeface="Roboto Mono"/>
                <a:sym typeface="Roboto Mono"/>
              </a:rPr>
              <a:t>512</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ssize_t recv;</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while</a:t>
            </a:r>
            <a:r>
              <a:rPr lang="ru-RU" sz="1450">
                <a:solidFill>
                  <a:srgbClr val="37474F"/>
                </a:solidFill>
                <a:latin typeface="Roboto Mono"/>
                <a:ea typeface="Roboto Mono"/>
                <a:cs typeface="Roboto Mono"/>
                <a:sym typeface="Roboto Mono"/>
              </a:rPr>
              <a:t>(</a:t>
            </a:r>
            <a:r>
              <a:rPr lang="ru-RU" sz="1450">
                <a:solidFill>
                  <a:srgbClr val="C53929"/>
                </a:solidFill>
                <a:latin typeface="Roboto Mono"/>
                <a:ea typeface="Roboto Mono"/>
                <a:cs typeface="Roboto Mono"/>
                <a:sym typeface="Roboto Mono"/>
              </a:rPr>
              <a:t>1</a:t>
            </a: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recv = msgrcv(queue_id, msg, </a:t>
            </a:r>
            <a:r>
              <a:rPr lang="ru-RU" sz="1450">
                <a:solidFill>
                  <a:srgbClr val="3F51B5"/>
                </a:solidFill>
                <a:latin typeface="Roboto Mono"/>
                <a:ea typeface="Roboto Mono"/>
                <a:cs typeface="Roboto Mono"/>
                <a:sym typeface="Roboto Mono"/>
              </a:rPr>
              <a:t>sizeof</a:t>
            </a:r>
            <a:r>
              <a:rPr lang="ru-RU" sz="1450">
                <a:solidFill>
                  <a:srgbClr val="37474F"/>
                </a:solidFill>
                <a:latin typeface="Roboto Mono"/>
                <a:ea typeface="Roboto Mono"/>
                <a:cs typeface="Roboto Mono"/>
                <a:sym typeface="Roboto Mono"/>
              </a:rPr>
              <a:t>(msg), type, IPC_NOWAIT);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if</a:t>
            </a:r>
            <a:r>
              <a:rPr lang="ru-RU" sz="1450">
                <a:solidFill>
                  <a:srgbClr val="37474F"/>
                </a:solidFill>
                <a:latin typeface="Roboto Mono"/>
                <a:ea typeface="Roboto Mono"/>
                <a:cs typeface="Roboto Mono"/>
                <a:sym typeface="Roboto Mono"/>
              </a:rPr>
              <a:t> (recv != -</a:t>
            </a:r>
            <a:r>
              <a:rPr lang="ru-RU" sz="1450">
                <a:solidFill>
                  <a:srgbClr val="C53929"/>
                </a:solidFill>
                <a:latin typeface="Roboto Mono"/>
                <a:ea typeface="Roboto Mono"/>
                <a:cs typeface="Roboto Mono"/>
                <a:sym typeface="Roboto Mono"/>
              </a:rPr>
              <a:t>1</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break</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if</a:t>
            </a:r>
            <a:r>
              <a:rPr lang="ru-RU" sz="1450">
                <a:solidFill>
                  <a:srgbClr val="37474F"/>
                </a:solidFill>
                <a:latin typeface="Roboto Mono"/>
                <a:ea typeface="Roboto Mono"/>
                <a:cs typeface="Roboto Mono"/>
                <a:sym typeface="Roboto Mono"/>
              </a:rPr>
              <a:t> (errno != ENOMSG)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"error = %s\n"</a:t>
            </a:r>
            <a:r>
              <a:rPr lang="ru-RU" sz="1450">
                <a:solidFill>
                  <a:srgbClr val="37474F"/>
                </a:solidFill>
                <a:latin typeface="Roboto Mono"/>
                <a:ea typeface="Roboto Mono"/>
                <a:cs typeface="Roboto Mono"/>
                <a:sym typeface="Roboto Mono"/>
              </a:rPr>
              <a:t>, strerror(errno));</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return</a:t>
            </a: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"received %d\n"</a:t>
            </a: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recv);</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const</a:t>
            </a: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char</a:t>
            </a:r>
            <a:r>
              <a:rPr lang="ru-RU" sz="1450">
                <a:solidFill>
                  <a:srgbClr val="37474F"/>
                </a:solidFill>
                <a:latin typeface="Roboto Mono"/>
                <a:ea typeface="Roboto Mono"/>
                <a:cs typeface="Roboto Mono"/>
                <a:sym typeface="Roboto Mono"/>
              </a:rPr>
              <a:t> *data;</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a:t>
            </a:r>
            <a:r>
              <a:rPr lang="ru-RU" sz="1450">
                <a:solidFill>
                  <a:srgbClr val="3F51B5"/>
                </a:solidFill>
                <a:latin typeface="Roboto Mono"/>
                <a:ea typeface="Roboto Mono"/>
                <a:cs typeface="Roboto Mono"/>
                <a:sym typeface="Roboto Mono"/>
              </a:rPr>
              <a:t>int</a:t>
            </a:r>
            <a:r>
              <a:rPr lang="ru-RU" sz="1450">
                <a:solidFill>
                  <a:srgbClr val="37474F"/>
                </a:solidFill>
                <a:latin typeface="Roboto Mono"/>
                <a:ea typeface="Roboto Mono"/>
                <a:cs typeface="Roboto Mono"/>
                <a:sym typeface="Roboto Mono"/>
              </a:rPr>
              <a:t> data_size;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unpack_msg(msg, recv, &amp;type, &amp;data, &amp;data_size);</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printf(</a:t>
            </a:r>
            <a:r>
              <a:rPr lang="ru-RU" sz="1450">
                <a:solidFill>
                  <a:srgbClr val="388E3C"/>
                </a:solidFill>
                <a:latin typeface="Roboto Mono"/>
                <a:ea typeface="Roboto Mono"/>
                <a:cs typeface="Roboto Mono"/>
                <a:sym typeface="Roboto Mono"/>
              </a:rPr>
              <a:t>"type = %ld, size = %d, str = %s\n"</a:t>
            </a:r>
            <a:r>
              <a:rPr lang="ru-RU" sz="1450">
                <a:solidFill>
                  <a:srgbClr val="37474F"/>
                </a:solidFill>
                <a:latin typeface="Roboto Mono"/>
                <a:ea typeface="Roboto Mono"/>
                <a:cs typeface="Roboto Mono"/>
                <a:sym typeface="Roboto Mono"/>
              </a:rPr>
              <a:t>, type, data_size, data);</a:t>
            </a:r>
            <a:endParaRPr sz="14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450">
                <a:solidFill>
                  <a:srgbClr val="37474F"/>
                </a:solidFill>
                <a:latin typeface="Roboto Mono"/>
                <a:ea typeface="Roboto Mono"/>
                <a:cs typeface="Roboto Mono"/>
                <a:sym typeface="Roboto Mono"/>
              </a:rPr>
              <a:t>}</a:t>
            </a:r>
            <a:endParaRPr sz="1450">
              <a:solidFill>
                <a:srgbClr val="37474F"/>
              </a:solidFill>
              <a:latin typeface="Roboto Mono"/>
              <a:ea typeface="Roboto Mono"/>
              <a:cs typeface="Roboto Mono"/>
              <a:sym typeface="Roboto Mono"/>
            </a:endParaRPr>
          </a:p>
        </p:txBody>
      </p:sp>
      <p:sp>
        <p:nvSpPr>
          <p:cNvPr id="580" name="Google Shape;580;p43"/>
          <p:cNvSpPr txBox="1"/>
          <p:nvPr/>
        </p:nvSpPr>
        <p:spPr>
          <a:xfrm>
            <a:off x="7137100" y="6140300"/>
            <a:ext cx="385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u="sng">
                <a:solidFill>
                  <a:schemeClr val="hlink"/>
                </a:solidFill>
                <a:highlight>
                  <a:srgbClr val="FFFFFF"/>
                </a:highlight>
                <a:hlinkClick r:id="rId3"/>
              </a:rPr>
              <a:t>7_ipc/7_msgsend_server_flag.c </a:t>
            </a:r>
            <a:endParaRPr/>
          </a:p>
        </p:txBody>
      </p:sp>
      <p:sp>
        <p:nvSpPr>
          <p:cNvPr id="581" name="Google Shape;581;p43"/>
          <p:cNvSpPr txBox="1"/>
          <p:nvPr/>
        </p:nvSpPr>
        <p:spPr>
          <a:xfrm>
            <a:off x="9001000" y="3030300"/>
            <a:ext cx="3000000" cy="2331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При использовании IPC_NOWAIT msgrcv не блокируется, когда нет сообщений</a:t>
            </a:r>
            <a:endParaRPr sz="2250">
              <a:highlight>
                <a:srgbClr val="FFFFFF"/>
              </a:highlight>
            </a:endParaRPr>
          </a:p>
        </p:txBody>
      </p:sp>
      <p:sp>
        <p:nvSpPr>
          <p:cNvPr id="582" name="Google Shape;582;p43"/>
          <p:cNvSpPr/>
          <p:nvPr/>
        </p:nvSpPr>
        <p:spPr>
          <a:xfrm>
            <a:off x="7650675" y="2551800"/>
            <a:ext cx="1759200" cy="47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txBox="1"/>
          <p:nvPr/>
        </p:nvSpPr>
        <p:spPr>
          <a:xfrm>
            <a:off x="8593500" y="325545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Пока он успешно не прочтет сообщение, пытаться читать снова и снова</a:t>
            </a:r>
            <a:endParaRPr sz="2250">
              <a:highlight>
                <a:srgbClr val="FFFFFF"/>
              </a:highlight>
            </a:endParaRPr>
          </a:p>
        </p:txBody>
      </p:sp>
      <p:sp>
        <p:nvSpPr>
          <p:cNvPr id="584" name="Google Shape;584;p43"/>
          <p:cNvSpPr/>
          <p:nvPr/>
        </p:nvSpPr>
        <p:spPr>
          <a:xfrm>
            <a:off x="2340600" y="2478250"/>
            <a:ext cx="5434500" cy="2080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ipcs, ipcrm</a:t>
            </a:r>
            <a:endParaRPr/>
          </a:p>
        </p:txBody>
      </p:sp>
      <p:sp>
        <p:nvSpPr>
          <p:cNvPr id="590" name="Google Shape;590;p4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591" name="Google Shape;591;p44"/>
          <p:cNvSpPr txBox="1"/>
          <p:nvPr/>
        </p:nvSpPr>
        <p:spPr>
          <a:xfrm>
            <a:off x="852850" y="1289200"/>
            <a:ext cx="8596800" cy="46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$&gt; ipcs</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Message Queues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key        msqid      owner      perms      used-bytes   messages</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Shared Memory Segments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key        shmid      owner      perms      bytes      nattch     status</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C53929"/>
                </a:solidFill>
                <a:latin typeface="Roboto Mono"/>
                <a:ea typeface="Roboto Mono"/>
                <a:cs typeface="Roboto Mono"/>
                <a:sym typeface="Roboto Mono"/>
              </a:rPr>
              <a:t>0x00000000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196608</a:t>
            </a:r>
            <a:r>
              <a:rPr lang="ru-RU" sz="1450">
                <a:solidFill>
                  <a:srgbClr val="37474F"/>
                </a:solidFill>
                <a:latin typeface="Roboto Mono"/>
                <a:ea typeface="Roboto Mono"/>
                <a:cs typeface="Roboto Mono"/>
                <a:sym typeface="Roboto Mono"/>
              </a:rPr>
              <a:t>     sergeyb    </a:t>
            </a:r>
            <a:r>
              <a:rPr lang="ru-RU" sz="1450">
                <a:solidFill>
                  <a:srgbClr val="C53929"/>
                </a:solidFill>
                <a:latin typeface="Roboto Mono"/>
                <a:ea typeface="Roboto Mono"/>
                <a:cs typeface="Roboto Mono"/>
                <a:sym typeface="Roboto Mono"/>
              </a:rPr>
              <a:t>600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33554432</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2</a:t>
            </a:r>
            <a:r>
              <a:rPr lang="ru-RU" sz="1450">
                <a:solidFill>
                  <a:srgbClr val="37474F"/>
                </a:solidFill>
                <a:latin typeface="Roboto Mono"/>
                <a:ea typeface="Roboto Mono"/>
                <a:cs typeface="Roboto Mono"/>
                <a:sym typeface="Roboto Mono"/>
              </a:rPr>
              <a:t>          dest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C53929"/>
                </a:solidFill>
                <a:latin typeface="Roboto Mono"/>
                <a:ea typeface="Roboto Mono"/>
                <a:cs typeface="Roboto Mono"/>
                <a:sym typeface="Roboto Mono"/>
              </a:rPr>
              <a:t>0x00000000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163841</a:t>
            </a:r>
            <a:r>
              <a:rPr lang="ru-RU" sz="1450">
                <a:solidFill>
                  <a:srgbClr val="37474F"/>
                </a:solidFill>
                <a:latin typeface="Roboto Mono"/>
                <a:ea typeface="Roboto Mono"/>
                <a:cs typeface="Roboto Mono"/>
                <a:sym typeface="Roboto Mono"/>
              </a:rPr>
              <a:t>     sergeyb    </a:t>
            </a:r>
            <a:r>
              <a:rPr lang="ru-RU" sz="1450">
                <a:solidFill>
                  <a:srgbClr val="C53929"/>
                </a:solidFill>
                <a:latin typeface="Roboto Mono"/>
                <a:ea typeface="Roboto Mono"/>
                <a:cs typeface="Roboto Mono"/>
                <a:sym typeface="Roboto Mono"/>
              </a:rPr>
              <a:t>600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16777216</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2</a:t>
            </a:r>
            <a:r>
              <a:rPr lang="ru-RU" sz="1450">
                <a:solidFill>
                  <a:srgbClr val="37474F"/>
                </a:solidFill>
                <a:latin typeface="Roboto Mono"/>
                <a:ea typeface="Roboto Mono"/>
                <a:cs typeface="Roboto Mono"/>
                <a:sym typeface="Roboto Mono"/>
              </a:rPr>
              <a:t>          dest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C53929"/>
                </a:solidFill>
                <a:latin typeface="Roboto Mono"/>
                <a:ea typeface="Roboto Mono"/>
                <a:cs typeface="Roboto Mono"/>
                <a:sym typeface="Roboto Mono"/>
              </a:rPr>
              <a:t>0x00000000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294914</a:t>
            </a:r>
            <a:r>
              <a:rPr lang="ru-RU" sz="1450">
                <a:solidFill>
                  <a:srgbClr val="37474F"/>
                </a:solidFill>
                <a:latin typeface="Roboto Mono"/>
                <a:ea typeface="Roboto Mono"/>
                <a:cs typeface="Roboto Mono"/>
                <a:sym typeface="Roboto Mono"/>
              </a:rPr>
              <a:t>     sergeyb    </a:t>
            </a:r>
            <a:r>
              <a:rPr lang="ru-RU" sz="1450">
                <a:solidFill>
                  <a:srgbClr val="C53929"/>
                </a:solidFill>
                <a:latin typeface="Roboto Mono"/>
                <a:ea typeface="Roboto Mono"/>
                <a:cs typeface="Roboto Mono"/>
                <a:sym typeface="Roboto Mono"/>
              </a:rPr>
              <a:t>600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524288</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2</a:t>
            </a:r>
            <a:r>
              <a:rPr lang="ru-RU" sz="1450">
                <a:solidFill>
                  <a:srgbClr val="37474F"/>
                </a:solidFill>
                <a:latin typeface="Roboto Mono"/>
                <a:ea typeface="Roboto Mono"/>
                <a:cs typeface="Roboto Mono"/>
                <a:sym typeface="Roboto Mono"/>
              </a:rPr>
              <a:t>          dest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C53929"/>
                </a:solidFill>
                <a:latin typeface="Roboto Mono"/>
                <a:ea typeface="Roboto Mono"/>
                <a:cs typeface="Roboto Mono"/>
                <a:sym typeface="Roboto Mono"/>
              </a:rPr>
              <a:t>0x00000000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393219</a:t>
            </a:r>
            <a:r>
              <a:rPr lang="ru-RU" sz="1450">
                <a:solidFill>
                  <a:srgbClr val="37474F"/>
                </a:solidFill>
                <a:latin typeface="Roboto Mono"/>
                <a:ea typeface="Roboto Mono"/>
                <a:cs typeface="Roboto Mono"/>
                <a:sym typeface="Roboto Mono"/>
              </a:rPr>
              <a:t>     sergeyb    </a:t>
            </a:r>
            <a:r>
              <a:rPr lang="ru-RU" sz="1450">
                <a:solidFill>
                  <a:srgbClr val="C53929"/>
                </a:solidFill>
                <a:latin typeface="Roboto Mono"/>
                <a:ea typeface="Roboto Mono"/>
                <a:cs typeface="Roboto Mono"/>
                <a:sym typeface="Roboto Mono"/>
              </a:rPr>
              <a:t>600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524288</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2</a:t>
            </a:r>
            <a:r>
              <a:rPr lang="ru-RU" sz="1450">
                <a:solidFill>
                  <a:srgbClr val="37474F"/>
                </a:solidFill>
                <a:latin typeface="Roboto Mono"/>
                <a:ea typeface="Roboto Mono"/>
                <a:cs typeface="Roboto Mono"/>
                <a:sym typeface="Roboto Mono"/>
              </a:rPr>
              <a:t>          dest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C53929"/>
                </a:solidFill>
                <a:latin typeface="Roboto Mono"/>
                <a:ea typeface="Roboto Mono"/>
                <a:cs typeface="Roboto Mono"/>
                <a:sym typeface="Roboto Mono"/>
              </a:rPr>
              <a:t>0x00000000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425988</a:t>
            </a:r>
            <a:r>
              <a:rPr lang="ru-RU" sz="1450">
                <a:solidFill>
                  <a:srgbClr val="37474F"/>
                </a:solidFill>
                <a:latin typeface="Roboto Mono"/>
                <a:ea typeface="Roboto Mono"/>
                <a:cs typeface="Roboto Mono"/>
                <a:sym typeface="Roboto Mono"/>
              </a:rPr>
              <a:t>     sergeyb    </a:t>
            </a:r>
            <a:r>
              <a:rPr lang="ru-RU" sz="1450">
                <a:solidFill>
                  <a:srgbClr val="C53929"/>
                </a:solidFill>
                <a:latin typeface="Roboto Mono"/>
                <a:ea typeface="Roboto Mono"/>
                <a:cs typeface="Roboto Mono"/>
                <a:sym typeface="Roboto Mono"/>
              </a:rPr>
              <a:t>600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524288</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2</a:t>
            </a:r>
            <a:r>
              <a:rPr lang="ru-RU" sz="1450">
                <a:solidFill>
                  <a:srgbClr val="37474F"/>
                </a:solidFill>
                <a:latin typeface="Roboto Mono"/>
                <a:ea typeface="Roboto Mono"/>
                <a:cs typeface="Roboto Mono"/>
                <a:sym typeface="Roboto Mono"/>
              </a:rPr>
              <a:t>          dest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C53929"/>
                </a:solidFill>
                <a:latin typeface="Roboto Mono"/>
                <a:ea typeface="Roboto Mono"/>
                <a:cs typeface="Roboto Mono"/>
                <a:sym typeface="Roboto Mono"/>
              </a:rPr>
              <a:t>0x00000000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753669</a:t>
            </a:r>
            <a:r>
              <a:rPr lang="ru-RU" sz="1450">
                <a:solidFill>
                  <a:srgbClr val="37474F"/>
                </a:solidFill>
                <a:latin typeface="Roboto Mono"/>
                <a:ea typeface="Roboto Mono"/>
                <a:cs typeface="Roboto Mono"/>
                <a:sym typeface="Roboto Mono"/>
              </a:rPr>
              <a:t>     sergeyb    </a:t>
            </a:r>
            <a:r>
              <a:rPr lang="ru-RU" sz="1450">
                <a:solidFill>
                  <a:srgbClr val="C53929"/>
                </a:solidFill>
                <a:latin typeface="Roboto Mono"/>
                <a:ea typeface="Roboto Mono"/>
                <a:cs typeface="Roboto Mono"/>
                <a:sym typeface="Roboto Mono"/>
              </a:rPr>
              <a:t>600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524288</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2</a:t>
            </a:r>
            <a:r>
              <a:rPr lang="ru-RU" sz="1450">
                <a:solidFill>
                  <a:srgbClr val="37474F"/>
                </a:solidFill>
                <a:latin typeface="Roboto Mono"/>
                <a:ea typeface="Roboto Mono"/>
                <a:cs typeface="Roboto Mono"/>
                <a:sym typeface="Roboto Mono"/>
              </a:rPr>
              <a:t>          dest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C53929"/>
                </a:solidFill>
                <a:latin typeface="Roboto Mono"/>
                <a:ea typeface="Roboto Mono"/>
                <a:cs typeface="Roboto Mono"/>
                <a:sym typeface="Roboto Mono"/>
              </a:rPr>
              <a:t>0x00000000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983046</a:t>
            </a:r>
            <a:r>
              <a:rPr lang="ru-RU" sz="1450">
                <a:solidFill>
                  <a:srgbClr val="37474F"/>
                </a:solidFill>
                <a:latin typeface="Roboto Mono"/>
                <a:ea typeface="Roboto Mono"/>
                <a:cs typeface="Roboto Mono"/>
                <a:sym typeface="Roboto Mono"/>
              </a:rPr>
              <a:t>     sergeyb    </a:t>
            </a:r>
            <a:r>
              <a:rPr lang="ru-RU" sz="1450">
                <a:solidFill>
                  <a:srgbClr val="C53929"/>
                </a:solidFill>
                <a:latin typeface="Roboto Mono"/>
                <a:ea typeface="Roboto Mono"/>
                <a:cs typeface="Roboto Mono"/>
                <a:sym typeface="Roboto Mono"/>
              </a:rPr>
              <a:t>600</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524288</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2</a:t>
            </a:r>
            <a:r>
              <a:rPr lang="ru-RU" sz="1450">
                <a:solidFill>
                  <a:srgbClr val="37474F"/>
                </a:solidFill>
                <a:latin typeface="Roboto Mono"/>
                <a:ea typeface="Roboto Mono"/>
                <a:cs typeface="Roboto Mono"/>
                <a:sym typeface="Roboto Mono"/>
              </a:rPr>
              <a:t>          dest</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C53929"/>
                </a:solidFill>
                <a:latin typeface="Roboto Mono"/>
                <a:ea typeface="Roboto Mono"/>
                <a:cs typeface="Roboto Mono"/>
                <a:sym typeface="Roboto Mono"/>
              </a:rPr>
              <a:t>0x002e0094</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1015815</a:t>
            </a:r>
            <a:r>
              <a:rPr lang="ru-RU" sz="1450">
                <a:solidFill>
                  <a:srgbClr val="37474F"/>
                </a:solidFill>
                <a:latin typeface="Roboto Mono"/>
                <a:ea typeface="Roboto Mono"/>
                <a:cs typeface="Roboto Mono"/>
                <a:sym typeface="Roboto Mono"/>
              </a:rPr>
              <a:t>    root       </a:t>
            </a:r>
            <a:r>
              <a:rPr lang="ru-RU" sz="1450">
                <a:solidFill>
                  <a:srgbClr val="C53929"/>
                </a:solidFill>
                <a:latin typeface="Roboto Mono"/>
                <a:ea typeface="Roboto Mono"/>
                <a:cs typeface="Roboto Mono"/>
                <a:sym typeface="Roboto Mono"/>
              </a:rPr>
              <a:t>707</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1024</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C53929"/>
                </a:solidFill>
                <a:latin typeface="Roboto Mono"/>
                <a:ea typeface="Roboto Mono"/>
                <a:cs typeface="Roboto Mono"/>
                <a:sym typeface="Roboto Mono"/>
              </a:rPr>
              <a:t>0x002e0095</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1048584</a:t>
            </a:r>
            <a:r>
              <a:rPr lang="ru-RU" sz="1450">
                <a:solidFill>
                  <a:srgbClr val="37474F"/>
                </a:solidFill>
                <a:latin typeface="Roboto Mono"/>
                <a:ea typeface="Roboto Mono"/>
                <a:cs typeface="Roboto Mono"/>
                <a:sym typeface="Roboto Mono"/>
              </a:rPr>
              <a:t>    root       </a:t>
            </a:r>
            <a:r>
              <a:rPr lang="ru-RU" sz="1450">
                <a:solidFill>
                  <a:srgbClr val="C53929"/>
                </a:solidFill>
                <a:latin typeface="Roboto Mono"/>
                <a:ea typeface="Roboto Mono"/>
                <a:cs typeface="Roboto Mono"/>
                <a:sym typeface="Roboto Mono"/>
              </a:rPr>
              <a:t>707</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1024</a:t>
            </a:r>
            <a:r>
              <a:rPr lang="ru-RU" sz="1450">
                <a:solidFill>
                  <a:srgbClr val="37474F"/>
                </a:solidFill>
                <a:latin typeface="Roboto Mono"/>
                <a:ea typeface="Roboto Mono"/>
                <a:cs typeface="Roboto Mono"/>
                <a:sym typeface="Roboto Mono"/>
              </a:rPr>
              <a:t>       </a:t>
            </a:r>
            <a:r>
              <a:rPr lang="ru-RU" sz="1450">
                <a:solidFill>
                  <a:srgbClr val="C53929"/>
                </a:solidFill>
                <a:latin typeface="Roboto Mono"/>
                <a:ea typeface="Roboto Mono"/>
                <a:cs typeface="Roboto Mono"/>
                <a:sym typeface="Roboto Mono"/>
              </a:rPr>
              <a:t>0</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 Semaphore Arrays --------</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450">
                <a:solidFill>
                  <a:srgbClr val="37474F"/>
                </a:solidFill>
                <a:latin typeface="Roboto Mono"/>
                <a:ea typeface="Roboto Mono"/>
                <a:cs typeface="Roboto Mono"/>
                <a:sym typeface="Roboto Mono"/>
              </a:rPr>
              <a:t>key        semid      owner      perms      nsems</a:t>
            </a:r>
            <a:endParaRPr sz="14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4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450">
                <a:solidFill>
                  <a:srgbClr val="37474F"/>
                </a:solidFill>
                <a:latin typeface="Roboto Mono"/>
                <a:ea typeface="Roboto Mono"/>
                <a:cs typeface="Roboto Mono"/>
                <a:sym typeface="Roboto Mono"/>
              </a:rPr>
              <a:t>$&gt; ipcrm -m </a:t>
            </a:r>
            <a:r>
              <a:rPr lang="ru-RU" sz="1450">
                <a:solidFill>
                  <a:srgbClr val="C53929"/>
                </a:solidFill>
                <a:latin typeface="Roboto Mono"/>
                <a:ea typeface="Roboto Mono"/>
                <a:cs typeface="Roboto Mono"/>
                <a:sym typeface="Roboto Mono"/>
              </a:rPr>
              <a:t>1048584</a:t>
            </a:r>
            <a:endParaRPr sz="1450">
              <a:solidFill>
                <a:srgbClr val="C53929"/>
              </a:solidFill>
              <a:latin typeface="Roboto Mono"/>
              <a:ea typeface="Roboto Mono"/>
              <a:cs typeface="Roboto Mono"/>
              <a:sym typeface="Roboto Mono"/>
            </a:endParaRPr>
          </a:p>
        </p:txBody>
      </p:sp>
      <p:sp>
        <p:nvSpPr>
          <p:cNvPr id="592" name="Google Shape;592;p44"/>
          <p:cNvSpPr txBox="1"/>
          <p:nvPr/>
        </p:nvSpPr>
        <p:spPr>
          <a:xfrm>
            <a:off x="6977625" y="52498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Удаление разделяемой памяти через ipcrm</a:t>
            </a:r>
            <a:endParaRPr sz="2250">
              <a:highlight>
                <a:srgbClr val="FFFFFF"/>
              </a:highlight>
            </a:endParaRPr>
          </a:p>
        </p:txBody>
      </p:sp>
      <p:sp>
        <p:nvSpPr>
          <p:cNvPr id="593" name="Google Shape;593;p44"/>
          <p:cNvSpPr/>
          <p:nvPr/>
        </p:nvSpPr>
        <p:spPr>
          <a:xfrm>
            <a:off x="612800" y="5349050"/>
            <a:ext cx="3000000" cy="58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p:nvPr/>
        </p:nvSpPr>
        <p:spPr>
          <a:xfrm>
            <a:off x="852850" y="4331875"/>
            <a:ext cx="6696300" cy="58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Семафоры (1/)</a:t>
            </a:r>
            <a:endParaRPr/>
          </a:p>
        </p:txBody>
      </p:sp>
      <p:sp>
        <p:nvSpPr>
          <p:cNvPr id="600" name="Google Shape;600;p4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601" name="Google Shape;601;p45"/>
          <p:cNvSpPr txBox="1"/>
          <p:nvPr/>
        </p:nvSpPr>
        <p:spPr>
          <a:xfrm>
            <a:off x="2210775" y="1612425"/>
            <a:ext cx="7269900" cy="47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semaphore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counter;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lock(</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semaphore</a:t>
            </a:r>
            <a:r>
              <a:rPr lang="ru-RU" sz="1650">
                <a:solidFill>
                  <a:srgbClr val="37474F"/>
                </a:solidFill>
                <a:latin typeface="Roboto Mono"/>
                <a:ea typeface="Roboto Mono"/>
                <a:cs typeface="Roboto Mono"/>
                <a:sym typeface="Roboto Mono"/>
              </a:rPr>
              <a:t> *sem)</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if</a:t>
            </a:r>
            <a:r>
              <a:rPr lang="ru-RU" sz="1650">
                <a:solidFill>
                  <a:srgbClr val="37474F"/>
                </a:solidFill>
                <a:latin typeface="Roboto Mono"/>
                <a:ea typeface="Roboto Mono"/>
                <a:cs typeface="Roboto Mono"/>
                <a:sym typeface="Roboto Mono"/>
              </a:rPr>
              <a:t> (sem-&gt;counter == </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wait_not_0();</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sem-&gt;counter--;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unlock(</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semaphore</a:t>
            </a:r>
            <a:r>
              <a:rPr lang="ru-RU" sz="1650">
                <a:solidFill>
                  <a:srgbClr val="37474F"/>
                </a:solidFill>
                <a:latin typeface="Roboto Mono"/>
                <a:ea typeface="Roboto Mono"/>
                <a:cs typeface="Roboto Mono"/>
                <a:sym typeface="Roboto Mono"/>
              </a:rPr>
              <a:t> *sem)</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sem-&gt;counter++;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wakeup_waiters();</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602" name="Google Shape;602;p45"/>
          <p:cNvSpPr/>
          <p:nvPr/>
        </p:nvSpPr>
        <p:spPr>
          <a:xfrm>
            <a:off x="5568775" y="4367400"/>
            <a:ext cx="1289100" cy="347400"/>
          </a:xfrm>
          <a:prstGeom prst="roundRect">
            <a:avLst>
              <a:gd fmla="val 16667" name="adj"/>
            </a:avLst>
          </a:prstGeom>
          <a:solidFill>
            <a:srgbClr val="C5392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sz="1500"/>
              <a:t>pseudocode</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Семафоры (2/)</a:t>
            </a:r>
            <a:endParaRPr/>
          </a:p>
        </p:txBody>
      </p:sp>
      <p:sp>
        <p:nvSpPr>
          <p:cNvPr id="608" name="Google Shape;608;p4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609" name="Google Shape;609;p46"/>
          <p:cNvSpPr txBox="1"/>
          <p:nvPr/>
        </p:nvSpPr>
        <p:spPr>
          <a:xfrm>
            <a:off x="903750" y="1940425"/>
            <a:ext cx="7815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semget(key_t key,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nsems,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semflg);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semctl(</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semid,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semnum,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cmd,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semop(</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semid,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sembuf</a:t>
            </a:r>
            <a:r>
              <a:rPr lang="ru-RU" sz="1650">
                <a:solidFill>
                  <a:srgbClr val="37474F"/>
                </a:solidFill>
                <a:latin typeface="Roboto Mono"/>
                <a:ea typeface="Roboto Mono"/>
                <a:cs typeface="Roboto Mono"/>
                <a:sym typeface="Roboto Mono"/>
              </a:rPr>
              <a:t> *sops, size_t nsops);</a:t>
            </a:r>
            <a:endParaRPr sz="1650">
              <a:solidFill>
                <a:srgbClr val="37474F"/>
              </a:solidFill>
              <a:latin typeface="Roboto Mono"/>
              <a:ea typeface="Roboto Mono"/>
              <a:cs typeface="Roboto Mono"/>
              <a:sym typeface="Roboto Mono"/>
            </a:endParaRPr>
          </a:p>
        </p:txBody>
      </p:sp>
      <p:sp>
        <p:nvSpPr>
          <p:cNvPr id="610" name="Google Shape;610;p46"/>
          <p:cNvSpPr txBox="1"/>
          <p:nvPr/>
        </p:nvSpPr>
        <p:spPr>
          <a:xfrm>
            <a:off x="3604050" y="4422625"/>
            <a:ext cx="49839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Создание массива семафоров размера nsems. Флаги как у очередей - IPC_CREAT, IPC_EXCL, права доступа</a:t>
            </a:r>
            <a:endParaRPr sz="1800">
              <a:highlight>
                <a:srgbClr val="FFFFFF"/>
              </a:highlight>
            </a:endParaRPr>
          </a:p>
        </p:txBody>
      </p:sp>
      <p:sp>
        <p:nvSpPr>
          <p:cNvPr id="611" name="Google Shape;611;p46"/>
          <p:cNvSpPr/>
          <p:nvPr/>
        </p:nvSpPr>
        <p:spPr>
          <a:xfrm>
            <a:off x="706650" y="2006000"/>
            <a:ext cx="6696300" cy="58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txBox="1"/>
          <p:nvPr/>
        </p:nvSpPr>
        <p:spPr>
          <a:xfrm>
            <a:off x="2286000" y="4125325"/>
            <a:ext cx="7761900" cy="247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t>Контрольные операции над массивом семафоров. cmd - команда:</a:t>
            </a:r>
            <a:endParaRPr sz="1800"/>
          </a:p>
          <a:p>
            <a:pPr indent="-342900" lvl="0" marL="673100" rtl="0" algn="l">
              <a:lnSpc>
                <a:spcPct val="115000"/>
              </a:lnSpc>
              <a:spcBef>
                <a:spcPts val="800"/>
              </a:spcBef>
              <a:spcAft>
                <a:spcPts val="0"/>
              </a:spcAft>
              <a:buSzPts val="1800"/>
              <a:buChar char="●"/>
            </a:pPr>
            <a:r>
              <a:rPr lang="ru-RU" sz="1800"/>
              <a:t>IPC_RMID - удалить массив</a:t>
            </a:r>
            <a:endParaRPr sz="1800"/>
          </a:p>
          <a:p>
            <a:pPr indent="-342900" lvl="0" marL="673100" rtl="0" algn="l">
              <a:lnSpc>
                <a:spcPct val="115000"/>
              </a:lnSpc>
              <a:spcBef>
                <a:spcPts val="0"/>
              </a:spcBef>
              <a:spcAft>
                <a:spcPts val="0"/>
              </a:spcAft>
              <a:buSzPts val="1800"/>
              <a:buChar char="●"/>
            </a:pPr>
            <a:r>
              <a:rPr lang="ru-RU" sz="1800"/>
              <a:t>GETALL/SETALL - получить/установить значения семафоров в 4-й аргумент</a:t>
            </a:r>
            <a:endParaRPr sz="1800"/>
          </a:p>
          <a:p>
            <a:pPr indent="-342900" lvl="0" marL="673100" rtl="0" algn="l">
              <a:lnSpc>
                <a:spcPct val="115000"/>
              </a:lnSpc>
              <a:spcBef>
                <a:spcPts val="0"/>
              </a:spcBef>
              <a:spcAft>
                <a:spcPts val="0"/>
              </a:spcAft>
              <a:buSzPts val="1800"/>
              <a:buChar char="●"/>
            </a:pPr>
            <a:r>
              <a:rPr lang="ru-RU" sz="1800"/>
              <a:t>GETVAL/SETVAL - получить/установить значение семафор</a:t>
            </a:r>
            <a:r>
              <a:rPr b="1" lang="ru-RU" sz="1800"/>
              <a:t>а</a:t>
            </a:r>
            <a:r>
              <a:rPr lang="ru-RU" sz="1800"/>
              <a:t> под номером semnum</a:t>
            </a:r>
            <a:endParaRPr sz="1800"/>
          </a:p>
          <a:p>
            <a:pPr indent="-342900" lvl="0" marL="673100" rtl="0" algn="l">
              <a:lnSpc>
                <a:spcPct val="115000"/>
              </a:lnSpc>
              <a:spcBef>
                <a:spcPts val="0"/>
              </a:spcBef>
              <a:spcAft>
                <a:spcPts val="0"/>
              </a:spcAft>
              <a:buSzPts val="1800"/>
              <a:buChar char="●"/>
            </a:pPr>
            <a:r>
              <a:rPr lang="ru-RU" sz="1800"/>
              <a:t>...</a:t>
            </a:r>
            <a:endParaRPr sz="1800"/>
          </a:p>
        </p:txBody>
      </p:sp>
      <p:sp>
        <p:nvSpPr>
          <p:cNvPr id="613" name="Google Shape;613;p46"/>
          <p:cNvSpPr/>
          <p:nvPr/>
        </p:nvSpPr>
        <p:spPr>
          <a:xfrm>
            <a:off x="845750" y="2754325"/>
            <a:ext cx="6696300" cy="58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txBox="1"/>
          <p:nvPr/>
        </p:nvSpPr>
        <p:spPr>
          <a:xfrm>
            <a:off x="2286000" y="3975100"/>
            <a:ext cx="79353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Атомарно применить массив операций к семафорам. Каждая операция:</a:t>
            </a:r>
            <a:endParaRPr sz="2250">
              <a:highlight>
                <a:srgbClr val="FFFFFF"/>
              </a:highlight>
            </a:endParaRPr>
          </a:p>
        </p:txBody>
      </p:sp>
      <p:sp>
        <p:nvSpPr>
          <p:cNvPr id="615" name="Google Shape;615;p46"/>
          <p:cNvSpPr/>
          <p:nvPr/>
        </p:nvSpPr>
        <p:spPr>
          <a:xfrm>
            <a:off x="706650" y="3502650"/>
            <a:ext cx="6696300" cy="58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txBox="1"/>
          <p:nvPr/>
        </p:nvSpPr>
        <p:spPr>
          <a:xfrm>
            <a:off x="1815350" y="4718100"/>
            <a:ext cx="49839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sembuf</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short</a:t>
            </a:r>
            <a:r>
              <a:rPr lang="ru-RU" sz="1650">
                <a:solidFill>
                  <a:srgbClr val="37474F"/>
                </a:solidFill>
                <a:latin typeface="Roboto Mono"/>
                <a:ea typeface="Roboto Mono"/>
                <a:cs typeface="Roboto Mono"/>
                <a:sym typeface="Roboto Mono"/>
              </a:rPr>
              <a:t> sem_num;</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short</a:t>
            </a:r>
            <a:r>
              <a:rPr lang="ru-RU" sz="1650">
                <a:solidFill>
                  <a:srgbClr val="37474F"/>
                </a:solidFill>
                <a:latin typeface="Roboto Mono"/>
                <a:ea typeface="Roboto Mono"/>
                <a:cs typeface="Roboto Mono"/>
                <a:sym typeface="Roboto Mono"/>
              </a:rPr>
              <a:t> sem_op;</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short</a:t>
            </a:r>
            <a:r>
              <a:rPr lang="ru-RU" sz="1650">
                <a:solidFill>
                  <a:srgbClr val="37474F"/>
                </a:solidFill>
                <a:latin typeface="Roboto Mono"/>
                <a:ea typeface="Roboto Mono"/>
                <a:cs typeface="Roboto Mono"/>
                <a:sym typeface="Roboto Mono"/>
              </a:rPr>
              <a:t> sem_flg;</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617" name="Google Shape;617;p46"/>
          <p:cNvSpPr txBox="1"/>
          <p:nvPr/>
        </p:nvSpPr>
        <p:spPr>
          <a:xfrm>
            <a:off x="6048150" y="4831800"/>
            <a:ext cx="4545300" cy="122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 к какому семафору применить</a:t>
            </a:r>
            <a:endParaRPr sz="1800">
              <a:highlight>
                <a:srgbClr val="FFFFFF"/>
              </a:highlight>
            </a:endParaRPr>
          </a:p>
          <a:p>
            <a:pPr indent="0" lvl="0" marL="0" rtl="0" algn="l">
              <a:lnSpc>
                <a:spcPct val="115000"/>
              </a:lnSpc>
              <a:spcBef>
                <a:spcPts val="500"/>
              </a:spcBef>
              <a:spcAft>
                <a:spcPts val="0"/>
              </a:spcAft>
              <a:buNone/>
            </a:pPr>
            <a:r>
              <a:rPr lang="ru-RU" sz="1800">
                <a:highlight>
                  <a:srgbClr val="FFFFFF"/>
                </a:highlight>
              </a:rPr>
              <a:t>- сколько прибавить/вычесть</a:t>
            </a:r>
            <a:endParaRPr sz="1800">
              <a:highlight>
                <a:srgbClr val="FFFFFF"/>
              </a:highlight>
            </a:endParaRPr>
          </a:p>
          <a:p>
            <a:pPr indent="0" lvl="0" marL="0" rtl="0" algn="l">
              <a:lnSpc>
                <a:spcPct val="115000"/>
              </a:lnSpc>
              <a:spcBef>
                <a:spcPts val="500"/>
              </a:spcBef>
              <a:spcAft>
                <a:spcPts val="0"/>
              </a:spcAft>
              <a:buNone/>
            </a:pPr>
            <a:r>
              <a:rPr lang="ru-RU" sz="1800">
                <a:highlight>
                  <a:srgbClr val="FFFFFF"/>
                </a:highlight>
              </a:rPr>
              <a:t>- флаги. Например, SEM_UNDO</a:t>
            </a:r>
            <a:endParaRPr sz="18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ph idx="2" type="body"/>
          </p:nvPr>
        </p:nvSpPr>
        <p:spPr>
          <a:xfrm>
            <a:off x="7487278" y="1996403"/>
            <a:ext cx="3458465" cy="14413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Напоминание отметиться</a:t>
            </a:r>
            <a:br>
              <a:rPr lang="ru-RU"/>
            </a:br>
            <a:r>
              <a:rPr lang="ru-RU"/>
              <a:t>на портале</a:t>
            </a:r>
            <a:endParaRPr/>
          </a:p>
        </p:txBody>
      </p:sp>
      <p:sp>
        <p:nvSpPr>
          <p:cNvPr id="234" name="Google Shape;234;p2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Семафоры (3/)</a:t>
            </a:r>
            <a:endParaRPr/>
          </a:p>
        </p:txBody>
      </p:sp>
      <p:sp>
        <p:nvSpPr>
          <p:cNvPr id="623" name="Google Shape;623;p4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624" name="Google Shape;624;p47"/>
          <p:cNvSpPr txBox="1"/>
          <p:nvPr/>
        </p:nvSpPr>
        <p:spPr>
          <a:xfrm>
            <a:off x="2295975" y="1368925"/>
            <a:ext cx="8150400" cy="52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print_all_sems(</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semid)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short</a:t>
            </a:r>
            <a:r>
              <a:rPr lang="ru-RU" sz="1650">
                <a:solidFill>
                  <a:srgbClr val="37474F"/>
                </a:solidFill>
                <a:latin typeface="Roboto Mono"/>
                <a:ea typeface="Roboto Mono"/>
                <a:cs typeface="Roboto Mono"/>
                <a:sym typeface="Roboto Mono"/>
              </a:rPr>
              <a:t> values[</a:t>
            </a:r>
            <a:r>
              <a:rPr lang="ru-RU" sz="1650">
                <a:solidFill>
                  <a:srgbClr val="C53929"/>
                </a:solidFill>
                <a:latin typeface="Roboto Mono"/>
                <a:ea typeface="Roboto Mono"/>
                <a:cs typeface="Roboto Mono"/>
                <a:sym typeface="Roboto Mono"/>
              </a:rPr>
              <a:t>3</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if</a:t>
            </a:r>
            <a:r>
              <a:rPr lang="ru-RU" sz="1650">
                <a:solidFill>
                  <a:srgbClr val="37474F"/>
                </a:solidFill>
                <a:latin typeface="Roboto Mono"/>
                <a:ea typeface="Roboto Mono"/>
                <a:cs typeface="Roboto Mono"/>
                <a:sym typeface="Roboto Mono"/>
              </a:rPr>
              <a:t> (semctl(semid, -</a:t>
            </a: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 GETALL, values) == -</a:t>
            </a: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"error = %s\n"</a:t>
            </a:r>
            <a:r>
              <a:rPr lang="ru-RU" sz="1650">
                <a:solidFill>
                  <a:srgbClr val="37474F"/>
                </a:solidFill>
                <a:latin typeface="Roboto Mono"/>
                <a:ea typeface="Roboto Mono"/>
                <a:cs typeface="Roboto Mono"/>
                <a:sym typeface="Roboto Mono"/>
              </a:rPr>
              <a:t>, strerror(errno));</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else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"Values are %d %d %d\n"</a:t>
            </a:r>
            <a:r>
              <a:rPr lang="ru-RU" sz="1650">
                <a:solidFill>
                  <a:srgbClr val="37474F"/>
                </a:solidFill>
                <a:latin typeface="Roboto Mono"/>
                <a:ea typeface="Roboto Mono"/>
                <a:cs typeface="Roboto Mono"/>
                <a:sym typeface="Roboto Mono"/>
              </a:rPr>
              <a:t>, values[</a:t>
            </a:r>
            <a:r>
              <a:rPr lang="ru-RU" sz="1650">
                <a:solidFill>
                  <a:srgbClr val="C53929"/>
                </a:solidFill>
                <a:latin typeface="Roboto Mono"/>
                <a:ea typeface="Roboto Mono"/>
                <a:cs typeface="Roboto Mono"/>
                <a:sym typeface="Roboto Mono"/>
              </a:rPr>
              <a:t>0</a:t>
            </a:r>
            <a:r>
              <a:rPr lang="ru-RU" sz="1650">
                <a:solidFill>
                  <a:srgbClr val="37474F"/>
                </a:solidFill>
                <a:latin typeface="Roboto Mono"/>
                <a:ea typeface="Roboto Mono"/>
                <a:cs typeface="Roboto Mono"/>
                <a:sym typeface="Roboto Mono"/>
              </a:rPr>
              <a:t>], values[</a:t>
            </a: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values[</a:t>
            </a:r>
            <a:r>
              <a:rPr lang="ru-RU" sz="1650">
                <a:solidFill>
                  <a:srgbClr val="C53929"/>
                </a:solidFill>
                <a:latin typeface="Roboto Mono"/>
                <a:ea typeface="Roboto Mono"/>
                <a:cs typeface="Roboto Mono"/>
                <a:sym typeface="Roboto Mono"/>
              </a:rPr>
              <a:t>2</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init_sems(</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semid)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short</a:t>
            </a:r>
            <a:r>
              <a:rPr lang="ru-RU" sz="1650">
                <a:solidFill>
                  <a:srgbClr val="37474F"/>
                </a:solidFill>
                <a:latin typeface="Roboto Mono"/>
                <a:ea typeface="Roboto Mono"/>
                <a:cs typeface="Roboto Mono"/>
                <a:sym typeface="Roboto Mono"/>
              </a:rPr>
              <a:t> values[</a:t>
            </a:r>
            <a:r>
              <a:rPr lang="ru-RU" sz="1650">
                <a:solidFill>
                  <a:srgbClr val="C53929"/>
                </a:solidFill>
                <a:latin typeface="Roboto Mono"/>
                <a:ea typeface="Roboto Mono"/>
                <a:cs typeface="Roboto Mono"/>
                <a:sym typeface="Roboto Mono"/>
              </a:rPr>
              <a:t>3</a:t>
            </a:r>
            <a:r>
              <a:rPr lang="ru-RU" sz="1650">
                <a:solidFill>
                  <a:srgbClr val="37474F"/>
                </a:solidFill>
                <a:latin typeface="Roboto Mono"/>
                <a:ea typeface="Roboto Mono"/>
                <a:cs typeface="Roboto Mono"/>
                <a:sym typeface="Roboto Mono"/>
              </a:rPr>
              <a:t>] = {</a:t>
            </a: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2</a:t>
            </a:r>
            <a:r>
              <a:rPr lang="ru-RU" sz="1650">
                <a:solidFill>
                  <a:srgbClr val="37474F"/>
                </a:solidFill>
                <a:latin typeface="Roboto Mono"/>
                <a:ea typeface="Roboto Mono"/>
                <a:cs typeface="Roboto Mono"/>
                <a:sym typeface="Roboto Mono"/>
              </a:rPr>
              <a:t>, </a:t>
            </a:r>
            <a:r>
              <a:rPr lang="ru-RU" sz="1650">
                <a:solidFill>
                  <a:srgbClr val="C53929"/>
                </a:solidFill>
                <a:latin typeface="Roboto Mono"/>
                <a:ea typeface="Roboto Mono"/>
                <a:cs typeface="Roboto Mono"/>
                <a:sym typeface="Roboto Mono"/>
              </a:rPr>
              <a:t>3</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semctl(semid, -</a:t>
            </a: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 SETALL, values);</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printf(</a:t>
            </a:r>
            <a:r>
              <a:rPr lang="ru-RU" sz="1650">
                <a:solidFill>
                  <a:srgbClr val="388E3C"/>
                </a:solidFill>
                <a:latin typeface="Roboto Mono"/>
                <a:ea typeface="Roboto Mono"/>
                <a:cs typeface="Roboto Mono"/>
                <a:sym typeface="Roboto Mono"/>
              </a:rPr>
              <a:t>"Sem array is initialized\n"</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print_all_sems(semid);</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625" name="Google Shape;625;p47"/>
          <p:cNvSpPr txBox="1"/>
          <p:nvPr/>
        </p:nvSpPr>
        <p:spPr>
          <a:xfrm>
            <a:off x="8466175" y="6007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7_ipc/8_sem.c</a:t>
            </a:r>
            <a:endParaRPr/>
          </a:p>
        </p:txBody>
      </p:sp>
      <p:sp>
        <p:nvSpPr>
          <p:cNvPr id="626" name="Google Shape;626;p47"/>
          <p:cNvSpPr txBox="1"/>
          <p:nvPr/>
        </p:nvSpPr>
        <p:spPr>
          <a:xfrm>
            <a:off x="8306700" y="3073475"/>
            <a:ext cx="3000000" cy="2782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Функция инициализации 3-х семафоров значениями 1, 2, 3 при помощи semctl SETALL</a:t>
            </a:r>
            <a:endParaRPr sz="2250">
              <a:highlight>
                <a:srgbClr val="FFFFFF"/>
              </a:highlight>
            </a:endParaRPr>
          </a:p>
        </p:txBody>
      </p:sp>
      <p:sp>
        <p:nvSpPr>
          <p:cNvPr id="627" name="Google Shape;627;p47"/>
          <p:cNvSpPr/>
          <p:nvPr/>
        </p:nvSpPr>
        <p:spPr>
          <a:xfrm>
            <a:off x="2006900" y="4319475"/>
            <a:ext cx="5715000" cy="220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7"/>
          <p:cNvSpPr/>
          <p:nvPr/>
        </p:nvSpPr>
        <p:spPr>
          <a:xfrm>
            <a:off x="2006900" y="1368925"/>
            <a:ext cx="7682100" cy="2884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7"/>
          <p:cNvSpPr txBox="1"/>
          <p:nvPr/>
        </p:nvSpPr>
        <p:spPr>
          <a:xfrm>
            <a:off x="8160500" y="4414463"/>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Печать всех значений через semctl GETALL</a:t>
            </a:r>
            <a:endParaRPr sz="2250">
              <a:highlight>
                <a:srgbClr val="FFFFFF"/>
              </a:highlight>
            </a:endParaRPr>
          </a:p>
        </p:txBody>
      </p:sp>
      <p:sp>
        <p:nvSpPr>
          <p:cNvPr id="630" name="Google Shape;630;p47"/>
          <p:cNvSpPr/>
          <p:nvPr/>
        </p:nvSpPr>
        <p:spPr>
          <a:xfrm>
            <a:off x="2531450" y="5846075"/>
            <a:ext cx="3316500" cy="546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Семафоры (4/)</a:t>
            </a:r>
            <a:endParaRPr/>
          </a:p>
        </p:txBody>
      </p:sp>
      <p:sp>
        <p:nvSpPr>
          <p:cNvPr id="636" name="Google Shape;636;p4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637" name="Google Shape;637;p48"/>
          <p:cNvSpPr txBox="1"/>
          <p:nvPr/>
        </p:nvSpPr>
        <p:spPr>
          <a:xfrm>
            <a:off x="8466175" y="61937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7_ipc/8_sem.c</a:t>
            </a:r>
            <a:endParaRPr/>
          </a:p>
        </p:txBody>
      </p:sp>
      <p:cxnSp>
        <p:nvCxnSpPr>
          <p:cNvPr id="638" name="Google Shape;638;p48"/>
          <p:cNvCxnSpPr/>
          <p:nvPr/>
        </p:nvCxnSpPr>
        <p:spPr>
          <a:xfrm>
            <a:off x="5845719" y="1612419"/>
            <a:ext cx="2100" cy="4514700"/>
          </a:xfrm>
          <a:prstGeom prst="straightConnector1">
            <a:avLst/>
          </a:prstGeom>
          <a:noFill/>
          <a:ln cap="flat" cmpd="sng" w="19050">
            <a:solidFill>
              <a:schemeClr val="dk1"/>
            </a:solidFill>
            <a:prstDash val="dot"/>
            <a:round/>
            <a:headEnd len="med" w="med" type="none"/>
            <a:tailEnd len="med" w="med" type="none"/>
          </a:ln>
        </p:spPr>
      </p:cxnSp>
      <p:sp>
        <p:nvSpPr>
          <p:cNvPr id="639" name="Google Shape;639;p48"/>
          <p:cNvSpPr txBox="1"/>
          <p:nvPr/>
        </p:nvSpPr>
        <p:spPr>
          <a:xfrm>
            <a:off x="982575" y="1308413"/>
            <a:ext cx="3668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8_sem.c</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./a.out</a:t>
            </a:r>
            <a:endParaRPr/>
          </a:p>
          <a:p>
            <a:pPr indent="0" lvl="0" marL="0" rtl="0" algn="l">
              <a:spcBef>
                <a:spcPts val="0"/>
              </a:spcBef>
              <a:spcAft>
                <a:spcPts val="0"/>
              </a:spcAft>
              <a:buNone/>
            </a:pPr>
            <a:r>
              <a:rPr lang="ru-RU"/>
              <a:t>Created sems with id 327692</a:t>
            </a:r>
            <a:endParaRPr/>
          </a:p>
          <a:p>
            <a:pPr indent="0" lvl="0" marL="0" rtl="0" algn="l">
              <a:spcBef>
                <a:spcPts val="0"/>
              </a:spcBef>
              <a:spcAft>
                <a:spcPts val="0"/>
              </a:spcAft>
              <a:buNone/>
            </a:pPr>
            <a:r>
              <a:rPr lang="ru-RU"/>
              <a:t>Sem array is initialized</a:t>
            </a:r>
            <a:endParaRPr/>
          </a:p>
          <a:p>
            <a:pPr indent="0" lvl="0" marL="0" rtl="0" algn="l">
              <a:spcBef>
                <a:spcPts val="0"/>
              </a:spcBef>
              <a:spcAft>
                <a:spcPts val="0"/>
              </a:spcAft>
              <a:buNone/>
            </a:pPr>
            <a:r>
              <a:rPr lang="ru-RU"/>
              <a:t>Values are 1 2 3</a:t>
            </a:r>
            <a:endParaRPr/>
          </a:p>
        </p:txBody>
      </p:sp>
      <p:sp>
        <p:nvSpPr>
          <p:cNvPr id="640" name="Google Shape;640;p48"/>
          <p:cNvSpPr txBox="1"/>
          <p:nvPr/>
        </p:nvSpPr>
        <p:spPr>
          <a:xfrm>
            <a:off x="6220038" y="12535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./a.out</a:t>
            </a:r>
            <a:endParaRPr/>
          </a:p>
          <a:p>
            <a:pPr indent="0" lvl="0" marL="0" rtl="0" algn="l">
              <a:spcBef>
                <a:spcPts val="0"/>
              </a:spcBef>
              <a:spcAft>
                <a:spcPts val="0"/>
              </a:spcAft>
              <a:buNone/>
            </a:pPr>
            <a:r>
              <a:rPr lang="ru-RU"/>
              <a:t>Sem array already exists</a:t>
            </a:r>
            <a:endParaRPr/>
          </a:p>
          <a:p>
            <a:pPr indent="0" lvl="0" marL="0" rtl="0" algn="l">
              <a:spcBef>
                <a:spcPts val="0"/>
              </a:spcBef>
              <a:spcAft>
                <a:spcPts val="0"/>
              </a:spcAft>
              <a:buNone/>
            </a:pPr>
            <a:r>
              <a:rPr lang="ru-RU"/>
              <a:t>Connected to 327692</a:t>
            </a:r>
            <a:endParaRPr/>
          </a:p>
        </p:txBody>
      </p:sp>
      <p:sp>
        <p:nvSpPr>
          <p:cNvPr id="641" name="Google Shape;641;p48"/>
          <p:cNvSpPr txBox="1"/>
          <p:nvPr/>
        </p:nvSpPr>
        <p:spPr>
          <a:xfrm>
            <a:off x="6246625" y="44025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Новый пользователь подключился к существующим семафорам</a:t>
            </a:r>
            <a:endParaRPr sz="2250">
              <a:highlight>
                <a:srgbClr val="FFFFFF"/>
              </a:highlight>
            </a:endParaRPr>
          </a:p>
        </p:txBody>
      </p:sp>
      <p:sp>
        <p:nvSpPr>
          <p:cNvPr id="642" name="Google Shape;642;p48"/>
          <p:cNvSpPr txBox="1"/>
          <p:nvPr/>
        </p:nvSpPr>
        <p:spPr>
          <a:xfrm>
            <a:off x="982575" y="2681363"/>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2 -</a:t>
            </a:r>
            <a:endParaRPr/>
          </a:p>
          <a:p>
            <a:pPr indent="0" lvl="0" marL="0" rtl="0" algn="l">
              <a:spcBef>
                <a:spcPts val="0"/>
              </a:spcBef>
              <a:spcAft>
                <a:spcPts val="0"/>
              </a:spcAft>
              <a:buNone/>
            </a:pPr>
            <a:r>
              <a:rPr lang="ru-RU"/>
              <a:t>Values are 1 1 3</a:t>
            </a:r>
            <a:endParaRPr/>
          </a:p>
          <a:p>
            <a:pPr indent="0" lvl="0" marL="0" rtl="0" algn="l">
              <a:spcBef>
                <a:spcPts val="0"/>
              </a:spcBef>
              <a:spcAft>
                <a:spcPts val="0"/>
              </a:spcAft>
              <a:buNone/>
            </a:pPr>
            <a:r>
              <a:rPr lang="ru-RU"/>
              <a:t>2 -</a:t>
            </a:r>
            <a:endParaRPr/>
          </a:p>
          <a:p>
            <a:pPr indent="0" lvl="0" marL="0" rtl="0" algn="l">
              <a:spcBef>
                <a:spcPts val="0"/>
              </a:spcBef>
              <a:spcAft>
                <a:spcPts val="0"/>
              </a:spcAft>
              <a:buNone/>
            </a:pPr>
            <a:r>
              <a:rPr lang="ru-RU"/>
              <a:t>Values are 1 0 3</a:t>
            </a:r>
            <a:endParaRPr/>
          </a:p>
        </p:txBody>
      </p:sp>
      <p:sp>
        <p:nvSpPr>
          <p:cNvPr id="643" name="Google Shape;643;p48"/>
          <p:cNvSpPr txBox="1"/>
          <p:nvPr/>
        </p:nvSpPr>
        <p:spPr>
          <a:xfrm>
            <a:off x="6166875" y="4229050"/>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Можно уменьшать значения семафоров</a:t>
            </a:r>
            <a:endParaRPr sz="2250">
              <a:highlight>
                <a:srgbClr val="FFFFFF"/>
              </a:highlight>
            </a:endParaRPr>
          </a:p>
        </p:txBody>
      </p:sp>
      <p:sp>
        <p:nvSpPr>
          <p:cNvPr id="644" name="Google Shape;644;p48"/>
          <p:cNvSpPr txBox="1"/>
          <p:nvPr/>
        </p:nvSpPr>
        <p:spPr>
          <a:xfrm>
            <a:off x="6220038" y="2035738"/>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show</a:t>
            </a:r>
            <a:endParaRPr/>
          </a:p>
          <a:p>
            <a:pPr indent="0" lvl="0" marL="0" rtl="0" algn="l">
              <a:spcBef>
                <a:spcPts val="0"/>
              </a:spcBef>
              <a:spcAft>
                <a:spcPts val="0"/>
              </a:spcAft>
              <a:buNone/>
            </a:pPr>
            <a:r>
              <a:rPr lang="ru-RU"/>
              <a:t>Values are 1 0 3</a:t>
            </a:r>
            <a:endParaRPr/>
          </a:p>
        </p:txBody>
      </p:sp>
      <p:sp>
        <p:nvSpPr>
          <p:cNvPr id="645" name="Google Shape;645;p48"/>
          <p:cNvSpPr txBox="1"/>
          <p:nvPr/>
        </p:nvSpPr>
        <p:spPr>
          <a:xfrm>
            <a:off x="6246625" y="4402500"/>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И это будет видно всем</a:t>
            </a:r>
            <a:endParaRPr sz="2250">
              <a:highlight>
                <a:srgbClr val="FFFFFF"/>
              </a:highlight>
            </a:endParaRPr>
          </a:p>
        </p:txBody>
      </p:sp>
      <p:sp>
        <p:nvSpPr>
          <p:cNvPr id="646" name="Google Shape;646;p48"/>
          <p:cNvSpPr txBox="1"/>
          <p:nvPr/>
        </p:nvSpPr>
        <p:spPr>
          <a:xfrm>
            <a:off x="7097225" y="42615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Благодаря флагу SEM_UNDO можно безопасно завершить процесс</a:t>
            </a:r>
            <a:endParaRPr sz="2250">
              <a:highlight>
                <a:srgbClr val="FFFFFF"/>
              </a:highlight>
            </a:endParaRPr>
          </a:p>
        </p:txBody>
      </p:sp>
      <p:sp>
        <p:nvSpPr>
          <p:cNvPr id="647" name="Google Shape;647;p48"/>
          <p:cNvSpPr txBox="1"/>
          <p:nvPr/>
        </p:nvSpPr>
        <p:spPr>
          <a:xfrm>
            <a:off x="982575" y="3576863"/>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^C</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a:t>
            </a:r>
            <a:endParaRPr/>
          </a:p>
        </p:txBody>
      </p:sp>
      <p:sp>
        <p:nvSpPr>
          <p:cNvPr id="648" name="Google Shape;648;p48"/>
          <p:cNvSpPr txBox="1"/>
          <p:nvPr/>
        </p:nvSpPr>
        <p:spPr>
          <a:xfrm>
            <a:off x="7575700" y="4290475"/>
            <a:ext cx="3000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И все локи вернутся</a:t>
            </a:r>
            <a:endParaRPr sz="2250">
              <a:highlight>
                <a:srgbClr val="FFFFFF"/>
              </a:highlight>
            </a:endParaRPr>
          </a:p>
        </p:txBody>
      </p:sp>
      <p:sp>
        <p:nvSpPr>
          <p:cNvPr id="649" name="Google Shape;649;p48"/>
          <p:cNvSpPr txBox="1"/>
          <p:nvPr/>
        </p:nvSpPr>
        <p:spPr>
          <a:xfrm>
            <a:off x="6273213" y="261811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show</a:t>
            </a:r>
            <a:endParaRPr/>
          </a:p>
          <a:p>
            <a:pPr indent="0" lvl="0" marL="0" rtl="0" algn="l">
              <a:spcBef>
                <a:spcPts val="0"/>
              </a:spcBef>
              <a:spcAft>
                <a:spcPts val="0"/>
              </a:spcAft>
              <a:buNone/>
            </a:pPr>
            <a:r>
              <a:rPr lang="ru-RU"/>
              <a:t>Values are 1 2 3</a:t>
            </a:r>
            <a:endParaRPr/>
          </a:p>
        </p:txBody>
      </p:sp>
      <p:sp>
        <p:nvSpPr>
          <p:cNvPr id="650" name="Google Shape;650;p48"/>
          <p:cNvSpPr txBox="1"/>
          <p:nvPr/>
        </p:nvSpPr>
        <p:spPr>
          <a:xfrm>
            <a:off x="6273213" y="32364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1 -</a:t>
            </a:r>
            <a:endParaRPr/>
          </a:p>
          <a:p>
            <a:pPr indent="0" lvl="0" marL="0" rtl="0" algn="l">
              <a:spcBef>
                <a:spcPts val="0"/>
              </a:spcBef>
              <a:spcAft>
                <a:spcPts val="0"/>
              </a:spcAft>
              <a:buNone/>
            </a:pPr>
            <a:r>
              <a:rPr lang="ru-RU"/>
              <a:t>Values are 0 2 3</a:t>
            </a:r>
            <a:endParaRPr/>
          </a:p>
        </p:txBody>
      </p:sp>
      <p:sp>
        <p:nvSpPr>
          <p:cNvPr id="651" name="Google Shape;651;p48"/>
          <p:cNvSpPr txBox="1"/>
          <p:nvPr/>
        </p:nvSpPr>
        <p:spPr>
          <a:xfrm>
            <a:off x="8997800" y="4711650"/>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Теперь сделаем один из семафоров 0</a:t>
            </a:r>
            <a:endParaRPr sz="2250">
              <a:highlight>
                <a:srgbClr val="FFFFFF"/>
              </a:highlight>
            </a:endParaRPr>
          </a:p>
        </p:txBody>
      </p:sp>
      <p:sp>
        <p:nvSpPr>
          <p:cNvPr id="652" name="Google Shape;652;p48"/>
          <p:cNvSpPr txBox="1"/>
          <p:nvPr/>
        </p:nvSpPr>
        <p:spPr>
          <a:xfrm>
            <a:off x="982575" y="4307138"/>
            <a:ext cx="3843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./a.out</a:t>
            </a:r>
            <a:endParaRPr/>
          </a:p>
          <a:p>
            <a:pPr indent="0" lvl="0" marL="0" rtl="0" algn="l">
              <a:spcBef>
                <a:spcPts val="0"/>
              </a:spcBef>
              <a:spcAft>
                <a:spcPts val="0"/>
              </a:spcAft>
              <a:buNone/>
            </a:pPr>
            <a:r>
              <a:rPr lang="ru-RU"/>
              <a:t>Sem array already exists</a:t>
            </a:r>
            <a:endParaRPr/>
          </a:p>
          <a:p>
            <a:pPr indent="0" lvl="0" marL="0" rtl="0" algn="l">
              <a:spcBef>
                <a:spcPts val="0"/>
              </a:spcBef>
              <a:spcAft>
                <a:spcPts val="0"/>
              </a:spcAft>
              <a:buNone/>
            </a:pPr>
            <a:r>
              <a:rPr lang="ru-RU"/>
              <a:t>Connected to 327692</a:t>
            </a:r>
            <a:endParaRPr/>
          </a:p>
          <a:p>
            <a:pPr indent="0" lvl="0" marL="0" rtl="0" algn="l">
              <a:spcBef>
                <a:spcPts val="0"/>
              </a:spcBef>
              <a:spcAft>
                <a:spcPts val="0"/>
              </a:spcAft>
              <a:buNone/>
            </a:pPr>
            <a:r>
              <a:rPr lang="ru-RU"/>
              <a:t>begin</a:t>
            </a:r>
            <a:endParaRPr/>
          </a:p>
          <a:p>
            <a:pPr indent="0" lvl="0" marL="0" rtl="0" algn="l">
              <a:spcBef>
                <a:spcPts val="0"/>
              </a:spcBef>
              <a:spcAft>
                <a:spcPts val="0"/>
              </a:spcAft>
              <a:buNone/>
            </a:pPr>
            <a:r>
              <a:rPr lang="ru-RU"/>
              <a:t>1 -</a:t>
            </a:r>
            <a:endParaRPr/>
          </a:p>
          <a:p>
            <a:pPr indent="0" lvl="0" marL="0" rtl="0" algn="l">
              <a:spcBef>
                <a:spcPts val="0"/>
              </a:spcBef>
              <a:spcAft>
                <a:spcPts val="0"/>
              </a:spcAft>
              <a:buNone/>
            </a:pPr>
            <a:r>
              <a:rPr lang="ru-RU"/>
              <a:t>2 -</a:t>
            </a:r>
            <a:endParaRPr/>
          </a:p>
          <a:p>
            <a:pPr indent="0" lvl="0" marL="0" rtl="0" algn="l">
              <a:spcBef>
                <a:spcPts val="0"/>
              </a:spcBef>
              <a:spcAft>
                <a:spcPts val="0"/>
              </a:spcAft>
              <a:buNone/>
            </a:pPr>
            <a:r>
              <a:rPr lang="ru-RU"/>
              <a:t>2 -</a:t>
            </a:r>
            <a:endParaRPr/>
          </a:p>
          <a:p>
            <a:pPr indent="0" lvl="0" marL="0" rtl="0" algn="l">
              <a:spcBef>
                <a:spcPts val="0"/>
              </a:spcBef>
              <a:spcAft>
                <a:spcPts val="0"/>
              </a:spcAft>
              <a:buNone/>
            </a:pPr>
            <a:r>
              <a:rPr lang="ru-RU"/>
              <a:t>commit</a:t>
            </a:r>
            <a:endParaRPr/>
          </a:p>
          <a:p>
            <a:pPr indent="0" lvl="0" marL="0" rtl="0" algn="l">
              <a:spcBef>
                <a:spcPts val="0"/>
              </a:spcBef>
              <a:spcAft>
                <a:spcPts val="0"/>
              </a:spcAft>
              <a:buNone/>
            </a:pPr>
            <a:r>
              <a:rPr lang="ru-RU"/>
              <a:t>          ...</a:t>
            </a:r>
            <a:endParaRPr/>
          </a:p>
        </p:txBody>
      </p:sp>
      <p:sp>
        <p:nvSpPr>
          <p:cNvPr id="653" name="Google Shape;653;p48"/>
          <p:cNvSpPr txBox="1"/>
          <p:nvPr/>
        </p:nvSpPr>
        <p:spPr>
          <a:xfrm>
            <a:off x="7456100" y="44025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Другой процесс на это блокируется сложным набором операций</a:t>
            </a:r>
            <a:endParaRPr sz="2250">
              <a:highlight>
                <a:srgbClr val="FFFFFF"/>
              </a:highlight>
            </a:endParaRPr>
          </a:p>
        </p:txBody>
      </p:sp>
      <p:sp>
        <p:nvSpPr>
          <p:cNvPr id="654" name="Google Shape;654;p48"/>
          <p:cNvSpPr txBox="1"/>
          <p:nvPr/>
        </p:nvSpPr>
        <p:spPr>
          <a:xfrm>
            <a:off x="982575" y="6287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Values are 0 0 3</a:t>
            </a:r>
            <a:endParaRPr/>
          </a:p>
        </p:txBody>
      </p:sp>
      <p:sp>
        <p:nvSpPr>
          <p:cNvPr id="655" name="Google Shape;655;p48"/>
          <p:cNvSpPr txBox="1"/>
          <p:nvPr/>
        </p:nvSpPr>
        <p:spPr>
          <a:xfrm>
            <a:off x="6273225" y="38315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1 +</a:t>
            </a:r>
            <a:endParaRPr/>
          </a:p>
          <a:p>
            <a:pPr indent="0" lvl="0" marL="0" rtl="0" algn="l">
              <a:spcBef>
                <a:spcPts val="0"/>
              </a:spcBef>
              <a:spcAft>
                <a:spcPts val="0"/>
              </a:spcAft>
              <a:buNone/>
            </a:pPr>
            <a:r>
              <a:rPr lang="ru-RU"/>
              <a:t>Values are 1 2 3</a:t>
            </a:r>
            <a:endParaRPr/>
          </a:p>
        </p:txBody>
      </p:sp>
      <p:sp>
        <p:nvSpPr>
          <p:cNvPr id="656" name="Google Shape;656;p48"/>
          <p:cNvSpPr txBox="1"/>
          <p:nvPr/>
        </p:nvSpPr>
        <p:spPr>
          <a:xfrm>
            <a:off x="6530525" y="4653350"/>
            <a:ext cx="41334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Он освободится, когда сможет атомарно все операции выполнить</a:t>
            </a:r>
            <a:endParaRPr sz="225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IPC: Семафоры и очереди (1/)</a:t>
            </a:r>
            <a:endParaRPr/>
          </a:p>
        </p:txBody>
      </p:sp>
      <p:sp>
        <p:nvSpPr>
          <p:cNvPr id="662" name="Google Shape;662;p4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663" name="Google Shape;663;p49"/>
          <p:cNvPicPr preferRelativeResize="0"/>
          <p:nvPr/>
        </p:nvPicPr>
        <p:blipFill>
          <a:blip r:embed="rId3">
            <a:alphaModFix/>
          </a:blip>
          <a:stretch>
            <a:fillRect/>
          </a:stretch>
        </p:blipFill>
        <p:spPr>
          <a:xfrm>
            <a:off x="921413" y="2629969"/>
            <a:ext cx="6924675" cy="1219200"/>
          </a:xfrm>
          <a:prstGeom prst="rect">
            <a:avLst/>
          </a:prstGeom>
          <a:noFill/>
          <a:ln>
            <a:noFill/>
          </a:ln>
        </p:spPr>
      </p:pic>
      <p:sp>
        <p:nvSpPr>
          <p:cNvPr id="664" name="Google Shape;664;p49"/>
          <p:cNvSpPr txBox="1"/>
          <p:nvPr/>
        </p:nvSpPr>
        <p:spPr>
          <a:xfrm>
            <a:off x="691125" y="1475250"/>
            <a:ext cx="3000000" cy="132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Процесс-источник 1</a:t>
            </a:r>
            <a:endParaRPr sz="2250">
              <a:highlight>
                <a:srgbClr val="FFFFFF"/>
              </a:highlight>
            </a:endParaRPr>
          </a:p>
          <a:p>
            <a:pPr indent="0" lvl="0" marL="0" rtl="0" algn="ctr">
              <a:lnSpc>
                <a:spcPct val="115000"/>
              </a:lnSpc>
              <a:spcBef>
                <a:spcPts val="0"/>
              </a:spcBef>
              <a:spcAft>
                <a:spcPts val="0"/>
              </a:spcAft>
              <a:buNone/>
            </a:pPr>
            <a:r>
              <a:rPr lang="ru-RU" sz="2250">
                <a:highlight>
                  <a:srgbClr val="FFFFFF"/>
                </a:highlight>
              </a:rPr>
              <a:t>Процесс-источник 2</a:t>
            </a:r>
            <a:endParaRPr sz="2250">
              <a:highlight>
                <a:srgbClr val="FFFFFF"/>
              </a:highlight>
            </a:endParaRPr>
          </a:p>
          <a:p>
            <a:pPr indent="0" lvl="0" marL="0" rtl="0" algn="ctr">
              <a:lnSpc>
                <a:spcPct val="115000"/>
              </a:lnSpc>
              <a:spcBef>
                <a:spcPts val="0"/>
              </a:spcBef>
              <a:spcAft>
                <a:spcPts val="0"/>
              </a:spcAft>
              <a:buNone/>
            </a:pPr>
            <a:r>
              <a:rPr lang="ru-RU" sz="2250">
                <a:highlight>
                  <a:srgbClr val="FFFFFF"/>
                </a:highlight>
              </a:rPr>
              <a:t>Процесс-источник 3</a:t>
            </a:r>
            <a:endParaRPr sz="2250">
              <a:highlight>
                <a:srgbClr val="FFFFFF"/>
              </a:highlight>
            </a:endParaRPr>
          </a:p>
        </p:txBody>
      </p:sp>
      <p:sp>
        <p:nvSpPr>
          <p:cNvPr id="665" name="Google Shape;665;p49"/>
          <p:cNvSpPr txBox="1"/>
          <p:nvPr/>
        </p:nvSpPr>
        <p:spPr>
          <a:xfrm>
            <a:off x="6419400" y="3747975"/>
            <a:ext cx="4372500" cy="1404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Процессы-собиратели</a:t>
            </a:r>
            <a:endParaRPr sz="2250">
              <a:highlight>
                <a:srgbClr val="FFFFFF"/>
              </a:highlight>
            </a:endParaRPr>
          </a:p>
          <a:p>
            <a:pPr indent="0" lvl="0" marL="0" rtl="0" algn="ctr">
              <a:lnSpc>
                <a:spcPct val="115000"/>
              </a:lnSpc>
              <a:spcBef>
                <a:spcPts val="0"/>
              </a:spcBef>
              <a:spcAft>
                <a:spcPts val="0"/>
              </a:spcAft>
              <a:buNone/>
            </a:pPr>
            <a:r>
              <a:rPr lang="ru-RU" sz="2250">
                <a:highlight>
                  <a:srgbClr val="FFFFFF"/>
                </a:highlight>
              </a:rPr>
              <a:t>Процессы-собиратели</a:t>
            </a:r>
            <a:endParaRPr sz="2250">
              <a:highlight>
                <a:srgbClr val="FFFFFF"/>
              </a:highlight>
            </a:endParaRPr>
          </a:p>
          <a:p>
            <a:pPr indent="0" lvl="0" marL="0" rtl="0" algn="ctr">
              <a:lnSpc>
                <a:spcPct val="115000"/>
              </a:lnSpc>
              <a:spcBef>
                <a:spcPts val="600"/>
              </a:spcBef>
              <a:spcAft>
                <a:spcPts val="0"/>
              </a:spcAft>
              <a:buNone/>
            </a:pPr>
            <a:r>
              <a:rPr lang="ru-RU" sz="2250">
                <a:highlight>
                  <a:srgbClr val="FFFFFF"/>
                </a:highlight>
              </a:rPr>
              <a:t>...</a:t>
            </a:r>
            <a:endParaRPr sz="2250">
              <a:highlight>
                <a:srgbClr val="FFFFFF"/>
              </a:highlight>
            </a:endParaRPr>
          </a:p>
        </p:txBody>
      </p:sp>
      <p:sp>
        <p:nvSpPr>
          <p:cNvPr id="666" name="Google Shape;666;p49"/>
          <p:cNvSpPr txBox="1"/>
          <p:nvPr/>
        </p:nvSpPr>
        <p:spPr>
          <a:xfrm>
            <a:off x="982575" y="3987200"/>
            <a:ext cx="6007500" cy="2782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Задача - синхронизировать доступ к очереди так, чтобы только один процесс-собиратель мог атомарно за раз прочитать 3 сообщения - по одному от каждого источника</a:t>
            </a:r>
            <a:endParaRPr sz="2250">
              <a:highlight>
                <a:srgbClr val="FFFFFF"/>
              </a:highlight>
            </a:endParaRPr>
          </a:p>
          <a:p>
            <a:pPr indent="0" lvl="0" marL="0" rtl="0" algn="ctr">
              <a:lnSpc>
                <a:spcPct val="130000"/>
              </a:lnSpc>
              <a:spcBef>
                <a:spcPts val="0"/>
              </a:spcBef>
              <a:spcAft>
                <a:spcPts val="0"/>
              </a:spcAft>
              <a:buNone/>
            </a:pPr>
            <a:r>
              <a:t/>
            </a:r>
            <a:endParaRPr sz="2250">
              <a:highlight>
                <a:srgbClr val="FFFFFF"/>
              </a:highlight>
            </a:endParaRPr>
          </a:p>
        </p:txBody>
      </p:sp>
      <p:sp>
        <p:nvSpPr>
          <p:cNvPr id="667" name="Google Shape;667;p49"/>
          <p:cNvSpPr txBox="1"/>
          <p:nvPr/>
        </p:nvSpPr>
        <p:spPr>
          <a:xfrm>
            <a:off x="3907450" y="17055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semaphores[0 - 2] = message_count_of_the_process;</a:t>
            </a:r>
            <a:endParaRPr/>
          </a:p>
          <a:p>
            <a:pPr indent="0" lvl="0" marL="0" rtl="0" algn="l">
              <a:spcBef>
                <a:spcPts val="0"/>
              </a:spcBef>
              <a:spcAft>
                <a:spcPts val="0"/>
              </a:spcAft>
              <a:buNone/>
            </a:pPr>
            <a:r>
              <a:rPr lang="ru-RU"/>
              <a:t>semaphores[3] = queue_mutex;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Семафоры и очереди (2/)</a:t>
            </a:r>
            <a:endParaRPr/>
          </a:p>
        </p:txBody>
      </p:sp>
      <p:sp>
        <p:nvSpPr>
          <p:cNvPr id="673" name="Google Shape;673;p5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674" name="Google Shape;674;p50"/>
          <p:cNvSpPr txBox="1"/>
          <p:nvPr/>
        </p:nvSpPr>
        <p:spPr>
          <a:xfrm>
            <a:off x="1991475" y="1435400"/>
            <a:ext cx="6102600" cy="503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sem_get_or_create(key_t key)</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semid = semget(key, </a:t>
            </a:r>
            <a:r>
              <a:rPr lang="ru-RU" sz="1050">
                <a:solidFill>
                  <a:srgbClr val="C53929"/>
                </a:solidFill>
                <a:latin typeface="Roboto Mono"/>
                <a:ea typeface="Roboto Mono"/>
                <a:cs typeface="Roboto Mono"/>
                <a:sym typeface="Roboto Mono"/>
              </a:rPr>
              <a:t>4</a:t>
            </a:r>
            <a:r>
              <a:rPr lang="ru-RU" sz="1050">
                <a:solidFill>
                  <a:srgbClr val="37474F"/>
                </a:solidFill>
                <a:latin typeface="Roboto Mono"/>
                <a:ea typeface="Roboto Mono"/>
                <a:cs typeface="Roboto Mono"/>
                <a:sym typeface="Roboto Mono"/>
              </a:rPr>
              <a:t>, IPC_CREAT | IPC_EXCL | S_IRWXU | S_IRWXO);</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(semid == -</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(errno != EEXIST)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"error = %s\n"</a:t>
            </a:r>
            <a:r>
              <a:rPr lang="ru-RU" sz="1050">
                <a:solidFill>
                  <a:srgbClr val="37474F"/>
                </a:solidFill>
                <a:latin typeface="Roboto Mono"/>
                <a:ea typeface="Roboto Mono"/>
                <a:cs typeface="Roboto Mono"/>
                <a:sym typeface="Roboto Mono"/>
              </a:rPr>
              <a:t>, strerror(errno));</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semid = semget(key,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(semid == -</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"error = %s\n"</a:t>
            </a:r>
            <a:r>
              <a:rPr lang="ru-RU" sz="1050">
                <a:solidFill>
                  <a:srgbClr val="37474F"/>
                </a:solidFill>
                <a:latin typeface="Roboto Mono"/>
                <a:ea typeface="Roboto Mono"/>
                <a:cs typeface="Roboto Mono"/>
                <a:sym typeface="Roboto Mono"/>
              </a:rPr>
              <a:t>, strerror(errno));</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"Connected to sems %d\n"</a:t>
            </a:r>
            <a:r>
              <a:rPr lang="ru-RU" sz="1050">
                <a:solidFill>
                  <a:srgbClr val="37474F"/>
                </a:solidFill>
                <a:latin typeface="Roboto Mono"/>
                <a:ea typeface="Roboto Mono"/>
                <a:cs typeface="Roboto Mono"/>
                <a:sym typeface="Roboto Mono"/>
              </a:rPr>
              <a:t>, semid);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 </a:t>
            </a:r>
            <a:r>
              <a:rPr lang="ru-RU" sz="1050">
                <a:solidFill>
                  <a:srgbClr val="3F51B5"/>
                </a:solidFill>
                <a:latin typeface="Roboto Mono"/>
                <a:ea typeface="Roboto Mono"/>
                <a:cs typeface="Roboto Mono"/>
                <a:sym typeface="Roboto Mono"/>
              </a:rPr>
              <a:t>else</a:t>
            </a: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"Created sems with id %d\n"</a:t>
            </a:r>
            <a:r>
              <a:rPr lang="ru-RU" sz="1050">
                <a:solidFill>
                  <a:srgbClr val="37474F"/>
                </a:solidFill>
                <a:latin typeface="Roboto Mono"/>
                <a:ea typeface="Roboto Mono"/>
                <a:cs typeface="Roboto Mono"/>
                <a:sym typeface="Roboto Mono"/>
              </a:rPr>
              <a:t>, semid);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unsigned</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short</a:t>
            </a:r>
            <a:r>
              <a:rPr lang="ru-RU" sz="1050">
                <a:solidFill>
                  <a:srgbClr val="37474F"/>
                </a:solidFill>
                <a:latin typeface="Roboto Mono"/>
                <a:ea typeface="Roboto Mono"/>
                <a:cs typeface="Roboto Mono"/>
                <a:sym typeface="Roboto Mono"/>
              </a:rPr>
              <a:t> values[</a:t>
            </a:r>
            <a:r>
              <a:rPr lang="ru-RU" sz="1050">
                <a:solidFill>
                  <a:srgbClr val="C53929"/>
                </a:solidFill>
                <a:latin typeface="Roboto Mono"/>
                <a:ea typeface="Roboto Mono"/>
                <a:cs typeface="Roboto Mono"/>
                <a:sym typeface="Roboto Mono"/>
              </a:rPr>
              <a:t>4</a:t>
            </a:r>
            <a:r>
              <a:rPr lang="ru-RU" sz="1050">
                <a:solidFill>
                  <a:srgbClr val="37474F"/>
                </a:solidFill>
                <a:latin typeface="Roboto Mono"/>
                <a:ea typeface="Roboto Mono"/>
                <a:cs typeface="Roboto Mono"/>
                <a:sym typeface="Roboto Mono"/>
              </a:rPr>
              <a:t>] =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semctl(semid, -</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 SETALL, values);</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semid;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void</a:t>
            </a:r>
            <a:r>
              <a:rPr lang="ru-RU" sz="1050">
                <a:solidFill>
                  <a:srgbClr val="37474F"/>
                </a:solidFill>
                <a:latin typeface="Roboto Mono"/>
                <a:ea typeface="Roboto Mono"/>
                <a:cs typeface="Roboto Mono"/>
                <a:sym typeface="Roboto Mono"/>
              </a:rPr>
              <a:t> sem_inc(</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semid,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myid)</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struct</a:t>
            </a:r>
            <a:r>
              <a:rPr lang="ru-RU" sz="1050">
                <a:solidFill>
                  <a:srgbClr val="37474F"/>
                </a:solidFill>
                <a:latin typeface="Roboto Mono"/>
                <a:ea typeface="Roboto Mono"/>
                <a:cs typeface="Roboto Mono"/>
                <a:sym typeface="Roboto Mono"/>
              </a:rPr>
              <a:t> </a:t>
            </a:r>
            <a:r>
              <a:rPr lang="ru-RU" sz="1050">
                <a:solidFill>
                  <a:srgbClr val="9C27B0"/>
                </a:solidFill>
                <a:latin typeface="Roboto Mono"/>
                <a:ea typeface="Roboto Mono"/>
                <a:cs typeface="Roboto Mono"/>
                <a:sym typeface="Roboto Mono"/>
              </a:rPr>
              <a:t>sembuf</a:t>
            </a:r>
            <a:r>
              <a:rPr lang="ru-RU" sz="1050">
                <a:solidFill>
                  <a:srgbClr val="37474F"/>
                </a:solidFill>
                <a:latin typeface="Roboto Mono"/>
                <a:ea typeface="Roboto Mono"/>
                <a:cs typeface="Roboto Mono"/>
                <a:sym typeface="Roboto Mono"/>
              </a:rPr>
              <a:t> op;</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op.sem_flg = SEM_UNDO;</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op.sem_num = myid - </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op.sem_op = </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semop(semid, &amp;op, </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
        <p:nvSpPr>
          <p:cNvPr id="675" name="Google Shape;675;p50"/>
          <p:cNvSpPr txBox="1"/>
          <p:nvPr/>
        </p:nvSpPr>
        <p:spPr>
          <a:xfrm>
            <a:off x="8346550" y="6007100"/>
            <a:ext cx="3561900" cy="461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7_ipc/9_sem_event_source.c</a:t>
            </a:r>
            <a:endParaRPr sz="1800">
              <a:highlight>
                <a:srgbClr val="FFFFFF"/>
              </a:highlight>
            </a:endParaRPr>
          </a:p>
        </p:txBody>
      </p:sp>
      <p:sp>
        <p:nvSpPr>
          <p:cNvPr id="676" name="Google Shape;676;p50"/>
          <p:cNvSpPr/>
          <p:nvPr/>
        </p:nvSpPr>
        <p:spPr>
          <a:xfrm>
            <a:off x="2006900" y="1368925"/>
            <a:ext cx="6102600" cy="357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0"/>
          <p:cNvSpPr txBox="1"/>
          <p:nvPr/>
        </p:nvSpPr>
        <p:spPr>
          <a:xfrm>
            <a:off x="8439600" y="2665825"/>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Обычное создание семафоров</a:t>
            </a:r>
            <a:endParaRPr sz="2250">
              <a:highlight>
                <a:srgbClr val="FFFFFF"/>
              </a:highlight>
            </a:endParaRPr>
          </a:p>
        </p:txBody>
      </p:sp>
      <p:sp>
        <p:nvSpPr>
          <p:cNvPr id="678" name="Google Shape;678;p50"/>
          <p:cNvSpPr txBox="1"/>
          <p:nvPr/>
        </p:nvSpPr>
        <p:spPr>
          <a:xfrm>
            <a:off x="8439600" y="1765375"/>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Три счетчика сообщений по нулям. Мьютекс на очередь свободен (семафор [3] равен 1)</a:t>
            </a:r>
            <a:endParaRPr sz="2250">
              <a:highlight>
                <a:srgbClr val="FFFFFF"/>
              </a:highlight>
            </a:endParaRPr>
          </a:p>
        </p:txBody>
      </p:sp>
      <p:sp>
        <p:nvSpPr>
          <p:cNvPr id="679" name="Google Shape;679;p50"/>
          <p:cNvSpPr/>
          <p:nvPr/>
        </p:nvSpPr>
        <p:spPr>
          <a:xfrm>
            <a:off x="5003500" y="1712200"/>
            <a:ext cx="1389300" cy="538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0"/>
          <p:cNvSpPr/>
          <p:nvPr/>
        </p:nvSpPr>
        <p:spPr>
          <a:xfrm>
            <a:off x="3667375" y="4004400"/>
            <a:ext cx="2393100" cy="538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0"/>
          <p:cNvSpPr txBox="1"/>
          <p:nvPr/>
        </p:nvSpPr>
        <p:spPr>
          <a:xfrm>
            <a:off x="5263100" y="5183350"/>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Функция увеличения одного семафора через semop</a:t>
            </a:r>
            <a:endParaRPr sz="2250">
              <a:highlight>
                <a:srgbClr val="FFFFFF"/>
              </a:highlight>
            </a:endParaRPr>
          </a:p>
        </p:txBody>
      </p:sp>
      <p:sp>
        <p:nvSpPr>
          <p:cNvPr id="682" name="Google Shape;682;p50"/>
          <p:cNvSpPr/>
          <p:nvPr/>
        </p:nvSpPr>
        <p:spPr>
          <a:xfrm>
            <a:off x="1887275" y="4772050"/>
            <a:ext cx="3000000" cy="1842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XSI IPC: Семафоры и очереди (3/)</a:t>
            </a:r>
            <a:endParaRPr/>
          </a:p>
        </p:txBody>
      </p:sp>
      <p:sp>
        <p:nvSpPr>
          <p:cNvPr id="688" name="Google Shape;688;p5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689" name="Google Shape;689;p51"/>
          <p:cNvSpPr txBox="1"/>
          <p:nvPr/>
        </p:nvSpPr>
        <p:spPr>
          <a:xfrm>
            <a:off x="2148600" y="1395500"/>
            <a:ext cx="6623400" cy="531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unpack_msg(</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*msg,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size, </a:t>
            </a:r>
            <a:r>
              <a:rPr lang="ru-RU" sz="1150">
                <a:solidFill>
                  <a:srgbClr val="3F51B5"/>
                </a:solidFill>
                <a:latin typeface="Roboto Mono"/>
                <a:ea typeface="Roboto Mono"/>
                <a:cs typeface="Roboto Mono"/>
                <a:sym typeface="Roboto Mono"/>
              </a:rPr>
              <a:t>long</a:t>
            </a:r>
            <a:r>
              <a:rPr lang="ru-RU" sz="1150">
                <a:solidFill>
                  <a:srgbClr val="37474F"/>
                </a:solidFill>
                <a:latin typeface="Roboto Mono"/>
                <a:ea typeface="Roboto Mono"/>
                <a:cs typeface="Roboto Mono"/>
                <a:sym typeface="Roboto Mono"/>
              </a:rPr>
              <a:t> *type, </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**data,</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*data_size)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*pos = msg;</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memcpy(type, pos,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(*type));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pos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(type);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memcpy(data_size, pos,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(*data_size));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pos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(*data_size);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*data = pos;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pos += *data_size;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pos - msg;</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recv_msg(</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queueid, </a:t>
            </a:r>
            <a:r>
              <a:rPr lang="ru-RU" sz="1150">
                <a:solidFill>
                  <a:srgbClr val="3F51B5"/>
                </a:solidFill>
                <a:latin typeface="Roboto Mono"/>
                <a:ea typeface="Roboto Mono"/>
                <a:cs typeface="Roboto Mono"/>
                <a:sym typeface="Roboto Mono"/>
              </a:rPr>
              <a:t>long</a:t>
            </a:r>
            <a:r>
              <a:rPr lang="ru-RU" sz="1150">
                <a:solidFill>
                  <a:srgbClr val="37474F"/>
                </a:solidFill>
                <a:latin typeface="Roboto Mono"/>
                <a:ea typeface="Roboto Mono"/>
                <a:cs typeface="Roboto Mono"/>
                <a:sym typeface="Roboto Mono"/>
              </a:rPr>
              <a:t> type)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msg[</a:t>
            </a:r>
            <a:r>
              <a:rPr lang="ru-RU" sz="1150">
                <a:solidFill>
                  <a:srgbClr val="C53929"/>
                </a:solidFill>
                <a:latin typeface="Roboto Mono"/>
                <a:ea typeface="Roboto Mono"/>
                <a:cs typeface="Roboto Mono"/>
                <a:sym typeface="Roboto Mono"/>
              </a:rPr>
              <a:t>512</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ssize_t recv = msgrcv(queueid, msg,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(msg), type,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"Received %d\n"</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recv);</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*data;</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data_size;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unpack_msg(msg, recv, &amp;type, &amp;data, &amp;data_size);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"Type = %ld, size = %d, str = %s\n"</a:t>
            </a:r>
            <a:r>
              <a:rPr lang="ru-RU" sz="1150">
                <a:solidFill>
                  <a:srgbClr val="37474F"/>
                </a:solidFill>
                <a:latin typeface="Roboto Mono"/>
                <a:ea typeface="Roboto Mono"/>
                <a:cs typeface="Roboto Mono"/>
                <a:sym typeface="Roboto Mono"/>
              </a:rPr>
              <a:t>, type, data_size, data);</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read_data(</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queueid)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for</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i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i &lt; </a:t>
            </a:r>
            <a:r>
              <a:rPr lang="ru-RU" sz="1150">
                <a:solidFill>
                  <a:srgbClr val="C53929"/>
                </a:solidFill>
                <a:latin typeface="Roboto Mono"/>
                <a:ea typeface="Roboto Mono"/>
                <a:cs typeface="Roboto Mono"/>
                <a:sym typeface="Roboto Mono"/>
              </a:rPr>
              <a:t>3</a:t>
            </a:r>
            <a:r>
              <a:rPr lang="ru-RU" sz="1150">
                <a:solidFill>
                  <a:srgbClr val="37474F"/>
                </a:solidFill>
                <a:latin typeface="Roboto Mono"/>
                <a:ea typeface="Roboto Mono"/>
                <a:cs typeface="Roboto Mono"/>
                <a:sym typeface="Roboto Mono"/>
              </a:rPr>
              <a:t>; ++i)</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recv_msg(queueid, i +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
        <p:nvSpPr>
          <p:cNvPr id="690" name="Google Shape;690;p51"/>
          <p:cNvSpPr/>
          <p:nvPr/>
        </p:nvSpPr>
        <p:spPr>
          <a:xfrm>
            <a:off x="2006900" y="1368925"/>
            <a:ext cx="6592200" cy="4293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1"/>
          <p:cNvSpPr txBox="1"/>
          <p:nvPr/>
        </p:nvSpPr>
        <p:spPr>
          <a:xfrm>
            <a:off x="8771850" y="2938350"/>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Чтение сообщения, его распаковка</a:t>
            </a:r>
            <a:endParaRPr sz="2250">
              <a:highlight>
                <a:srgbClr val="FFFFFF"/>
              </a:highlight>
            </a:endParaRPr>
          </a:p>
        </p:txBody>
      </p:sp>
      <p:sp>
        <p:nvSpPr>
          <p:cNvPr id="692" name="Google Shape;692;p51"/>
          <p:cNvSpPr txBox="1"/>
          <p:nvPr/>
        </p:nvSpPr>
        <p:spPr>
          <a:xfrm>
            <a:off x="8771850" y="4133400"/>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Потребитель событий читает по одному сообщению от каждого источника</a:t>
            </a:r>
            <a:endParaRPr sz="2250">
              <a:highlight>
                <a:srgbClr val="FFFFFF"/>
              </a:highlight>
            </a:endParaRPr>
          </a:p>
        </p:txBody>
      </p:sp>
      <p:sp>
        <p:nvSpPr>
          <p:cNvPr id="693" name="Google Shape;693;p51"/>
          <p:cNvSpPr/>
          <p:nvPr/>
        </p:nvSpPr>
        <p:spPr>
          <a:xfrm>
            <a:off x="2006900" y="5637525"/>
            <a:ext cx="3415800" cy="981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1"/>
          <p:cNvSpPr txBox="1"/>
          <p:nvPr/>
        </p:nvSpPr>
        <p:spPr>
          <a:xfrm>
            <a:off x="5967525" y="61571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u="sng">
                <a:solidFill>
                  <a:schemeClr val="hlink"/>
                </a:solidFill>
                <a:highlight>
                  <a:srgbClr val="FFFFFF"/>
                </a:highlight>
                <a:hlinkClick r:id="rId3"/>
              </a:rPr>
              <a:t>7_ipc/9_sem_event_cons.c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XSI IPC: Семафоры и очереди (4/)</a:t>
            </a:r>
            <a:endParaRPr/>
          </a:p>
        </p:txBody>
      </p:sp>
      <p:sp>
        <p:nvSpPr>
          <p:cNvPr id="700" name="Google Shape;700;p5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01" name="Google Shape;701;p52"/>
          <p:cNvSpPr txBox="1"/>
          <p:nvPr/>
        </p:nvSpPr>
        <p:spPr>
          <a:xfrm>
            <a:off x="704400" y="1342375"/>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$&gt; gcc 9_sem_event_source.c -o</a:t>
            </a:r>
            <a:endParaRPr sz="1200"/>
          </a:p>
          <a:p>
            <a:pPr indent="0" lvl="0" marL="0" rtl="0" algn="l">
              <a:spcBef>
                <a:spcPts val="0"/>
              </a:spcBef>
              <a:spcAft>
                <a:spcPts val="0"/>
              </a:spcAft>
              <a:buNone/>
            </a:pPr>
            <a:r>
              <a:rPr lang="ru-RU" sz="1200"/>
              <a:t>        event_gen</a:t>
            </a:r>
            <a:endParaRPr sz="1200"/>
          </a:p>
          <a:p>
            <a:pPr indent="0" lvl="0" marL="0" rtl="0" algn="l">
              <a:spcBef>
                <a:spcPts val="0"/>
              </a:spcBef>
              <a:spcAft>
                <a:spcPts val="0"/>
              </a:spcAft>
              <a:buNone/>
            </a:pPr>
            <a:r>
              <a:rPr lang="ru-RU" sz="1200"/>
              <a:t>$&gt; ./event_gen 1</a:t>
            </a:r>
            <a:endParaRPr sz="1200"/>
          </a:p>
          <a:p>
            <a:pPr indent="0" lvl="0" marL="0" rtl="0" algn="l">
              <a:spcBef>
                <a:spcPts val="0"/>
              </a:spcBef>
              <a:spcAft>
                <a:spcPts val="0"/>
              </a:spcAft>
              <a:buNone/>
            </a:pPr>
            <a:r>
              <a:rPr lang="ru-RU" sz="1200"/>
              <a:t>Created sems with id 393229</a:t>
            </a:r>
            <a:endParaRPr sz="1200"/>
          </a:p>
          <a:p>
            <a:pPr indent="0" lvl="0" marL="0" rtl="0" algn="l">
              <a:spcBef>
                <a:spcPts val="0"/>
              </a:spcBef>
              <a:spcAft>
                <a:spcPts val="0"/>
              </a:spcAft>
              <a:buNone/>
            </a:pPr>
            <a:r>
              <a:rPr lang="ru-RU" sz="1200"/>
              <a:t>Created/connected to queue 1376256</a:t>
            </a:r>
            <a:endParaRPr sz="1200"/>
          </a:p>
        </p:txBody>
      </p:sp>
      <p:sp>
        <p:nvSpPr>
          <p:cNvPr id="702" name="Google Shape;702;p52"/>
          <p:cNvSpPr txBox="1"/>
          <p:nvPr/>
        </p:nvSpPr>
        <p:spPr>
          <a:xfrm>
            <a:off x="4345725" y="12084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ru-RU" sz="1200"/>
              <a:t>$&gt; ./event_gen 2</a:t>
            </a:r>
            <a:endParaRPr sz="1200"/>
          </a:p>
          <a:p>
            <a:pPr indent="0" lvl="0" marL="0" rtl="0" algn="l">
              <a:spcBef>
                <a:spcPts val="0"/>
              </a:spcBef>
              <a:spcAft>
                <a:spcPts val="0"/>
              </a:spcAft>
              <a:buNone/>
            </a:pPr>
            <a:r>
              <a:rPr lang="ru-RU" sz="1200"/>
              <a:t>Connected to sems 393229</a:t>
            </a:r>
            <a:endParaRPr sz="1200"/>
          </a:p>
          <a:p>
            <a:pPr indent="0" lvl="0" marL="0" rtl="0" algn="l">
              <a:spcBef>
                <a:spcPts val="0"/>
              </a:spcBef>
              <a:spcAft>
                <a:spcPts val="0"/>
              </a:spcAft>
              <a:buNone/>
            </a:pPr>
            <a:r>
              <a:rPr lang="ru-RU" sz="1200"/>
              <a:t>Created/connected to queue 1376256</a:t>
            </a:r>
            <a:endParaRPr sz="1200"/>
          </a:p>
        </p:txBody>
      </p:sp>
      <p:sp>
        <p:nvSpPr>
          <p:cNvPr id="703" name="Google Shape;703;p52"/>
          <p:cNvSpPr txBox="1"/>
          <p:nvPr/>
        </p:nvSpPr>
        <p:spPr>
          <a:xfrm>
            <a:off x="8280100" y="12084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ru-RU" sz="1200"/>
              <a:t>$&gt; ./event_gen 3</a:t>
            </a:r>
            <a:endParaRPr sz="1200"/>
          </a:p>
          <a:p>
            <a:pPr indent="0" lvl="0" marL="0" rtl="0" algn="l">
              <a:spcBef>
                <a:spcPts val="0"/>
              </a:spcBef>
              <a:spcAft>
                <a:spcPts val="0"/>
              </a:spcAft>
              <a:buNone/>
            </a:pPr>
            <a:r>
              <a:rPr lang="ru-RU" sz="1200"/>
              <a:t>Connected to sems 393229</a:t>
            </a:r>
            <a:endParaRPr sz="1200"/>
          </a:p>
          <a:p>
            <a:pPr indent="0" lvl="0" marL="0" rtl="0" algn="l">
              <a:spcBef>
                <a:spcPts val="0"/>
              </a:spcBef>
              <a:spcAft>
                <a:spcPts val="0"/>
              </a:spcAft>
              <a:buNone/>
            </a:pPr>
            <a:r>
              <a:rPr lang="ru-RU" sz="1200"/>
              <a:t>Created/connected to queue 1376256</a:t>
            </a:r>
            <a:endParaRPr sz="1200"/>
          </a:p>
        </p:txBody>
      </p:sp>
      <p:sp>
        <p:nvSpPr>
          <p:cNvPr id="704" name="Google Shape;704;p52"/>
          <p:cNvSpPr txBox="1"/>
          <p:nvPr/>
        </p:nvSpPr>
        <p:spPr>
          <a:xfrm>
            <a:off x="1887250" y="3987188"/>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9_sem_event_cons.c</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./a.out</a:t>
            </a:r>
            <a:endParaRPr/>
          </a:p>
        </p:txBody>
      </p:sp>
      <p:sp>
        <p:nvSpPr>
          <p:cNvPr id="705" name="Google Shape;705;p52"/>
          <p:cNvSpPr txBox="1"/>
          <p:nvPr/>
        </p:nvSpPr>
        <p:spPr>
          <a:xfrm>
            <a:off x="5578750" y="39237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./a.out</a:t>
            </a:r>
            <a:endParaRPr/>
          </a:p>
        </p:txBody>
      </p:sp>
      <p:sp>
        <p:nvSpPr>
          <p:cNvPr id="706" name="Google Shape;706;p52"/>
          <p:cNvSpPr txBox="1"/>
          <p:nvPr/>
        </p:nvSpPr>
        <p:spPr>
          <a:xfrm>
            <a:off x="704400" y="2268938"/>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msg 1 from 1</a:t>
            </a:r>
            <a:endParaRPr sz="1200"/>
          </a:p>
          <a:p>
            <a:pPr indent="0" lvl="0" marL="0" rtl="0" algn="l">
              <a:spcBef>
                <a:spcPts val="0"/>
              </a:spcBef>
              <a:spcAft>
                <a:spcPts val="0"/>
              </a:spcAft>
              <a:buNone/>
            </a:pPr>
            <a:r>
              <a:rPr lang="ru-RU" sz="1200"/>
              <a:t>Sent 25 bytes</a:t>
            </a:r>
            <a:endParaRPr sz="1200"/>
          </a:p>
        </p:txBody>
      </p:sp>
      <p:sp>
        <p:nvSpPr>
          <p:cNvPr id="707" name="Google Shape;707;p52"/>
          <p:cNvSpPr txBox="1"/>
          <p:nvPr/>
        </p:nvSpPr>
        <p:spPr>
          <a:xfrm>
            <a:off x="4345725" y="21890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msg 1 from 2</a:t>
            </a:r>
            <a:endParaRPr sz="1200"/>
          </a:p>
          <a:p>
            <a:pPr indent="0" lvl="0" marL="0" rtl="0" algn="l">
              <a:spcBef>
                <a:spcPts val="0"/>
              </a:spcBef>
              <a:spcAft>
                <a:spcPts val="0"/>
              </a:spcAft>
              <a:buNone/>
            </a:pPr>
            <a:r>
              <a:rPr lang="ru-RU" sz="1200"/>
              <a:t>Sent 25 bytes</a:t>
            </a:r>
            <a:endParaRPr sz="1200"/>
          </a:p>
        </p:txBody>
      </p:sp>
      <p:sp>
        <p:nvSpPr>
          <p:cNvPr id="708" name="Google Shape;708;p52"/>
          <p:cNvSpPr txBox="1"/>
          <p:nvPr/>
        </p:nvSpPr>
        <p:spPr>
          <a:xfrm>
            <a:off x="8280100" y="21890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msg 1 from 3</a:t>
            </a:r>
            <a:endParaRPr sz="1200"/>
          </a:p>
          <a:p>
            <a:pPr indent="0" lvl="0" marL="0" rtl="0" algn="l">
              <a:spcBef>
                <a:spcPts val="0"/>
              </a:spcBef>
              <a:spcAft>
                <a:spcPts val="0"/>
              </a:spcAft>
              <a:buNone/>
            </a:pPr>
            <a:r>
              <a:rPr lang="ru-RU" sz="1200"/>
              <a:t>Sent 25 bytes</a:t>
            </a:r>
            <a:endParaRPr sz="1200"/>
          </a:p>
        </p:txBody>
      </p:sp>
      <p:sp>
        <p:nvSpPr>
          <p:cNvPr id="709" name="Google Shape;709;p52"/>
          <p:cNvSpPr txBox="1"/>
          <p:nvPr/>
        </p:nvSpPr>
        <p:spPr>
          <a:xfrm>
            <a:off x="8280100" y="25906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msg 2 from 3</a:t>
            </a:r>
            <a:endParaRPr sz="1200"/>
          </a:p>
          <a:p>
            <a:pPr indent="0" lvl="0" marL="0" rtl="0" algn="l">
              <a:spcBef>
                <a:spcPts val="0"/>
              </a:spcBef>
              <a:spcAft>
                <a:spcPts val="0"/>
              </a:spcAft>
              <a:buNone/>
            </a:pPr>
            <a:r>
              <a:rPr lang="ru-RU" sz="1200"/>
              <a:t>Sent 25 bytes</a:t>
            </a:r>
            <a:endParaRPr sz="1200"/>
          </a:p>
          <a:p>
            <a:pPr indent="0" lvl="0" marL="0" rtl="0" algn="l">
              <a:spcBef>
                <a:spcPts val="0"/>
              </a:spcBef>
              <a:spcAft>
                <a:spcPts val="0"/>
              </a:spcAft>
              <a:buNone/>
            </a:pPr>
            <a:r>
              <a:rPr lang="ru-RU" sz="1200"/>
              <a:t>msg 3 from 3</a:t>
            </a:r>
            <a:endParaRPr sz="1200"/>
          </a:p>
          <a:p>
            <a:pPr indent="0" lvl="0" marL="0" rtl="0" algn="l">
              <a:spcBef>
                <a:spcPts val="0"/>
              </a:spcBef>
              <a:spcAft>
                <a:spcPts val="0"/>
              </a:spcAft>
              <a:buNone/>
            </a:pPr>
            <a:r>
              <a:rPr lang="ru-RU" sz="1200"/>
              <a:t>Sent 25 bytes</a:t>
            </a:r>
            <a:endParaRPr sz="1200"/>
          </a:p>
          <a:p>
            <a:pPr indent="0" lvl="0" marL="0" rtl="0" algn="l">
              <a:spcBef>
                <a:spcPts val="0"/>
              </a:spcBef>
              <a:spcAft>
                <a:spcPts val="0"/>
              </a:spcAft>
              <a:buNone/>
            </a:pPr>
            <a:r>
              <a:rPr lang="ru-RU" sz="1200"/>
              <a:t>msg 4 from 3</a:t>
            </a:r>
            <a:endParaRPr sz="1200"/>
          </a:p>
          <a:p>
            <a:pPr indent="0" lvl="0" marL="0" rtl="0" algn="l">
              <a:spcBef>
                <a:spcPts val="0"/>
              </a:spcBef>
              <a:spcAft>
                <a:spcPts val="0"/>
              </a:spcAft>
              <a:buNone/>
            </a:pPr>
            <a:r>
              <a:rPr lang="ru-RU" sz="1200"/>
              <a:t>Sent 25 bytes</a:t>
            </a:r>
            <a:endParaRPr sz="1200"/>
          </a:p>
        </p:txBody>
      </p:sp>
      <p:sp>
        <p:nvSpPr>
          <p:cNvPr id="710" name="Google Shape;710;p52"/>
          <p:cNvSpPr txBox="1"/>
          <p:nvPr/>
        </p:nvSpPr>
        <p:spPr>
          <a:xfrm>
            <a:off x="4345725" y="25906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msg 2 from 2</a:t>
            </a:r>
            <a:endParaRPr sz="1200"/>
          </a:p>
          <a:p>
            <a:pPr indent="0" lvl="0" marL="0" rtl="0" algn="l">
              <a:spcBef>
                <a:spcPts val="0"/>
              </a:spcBef>
              <a:spcAft>
                <a:spcPts val="0"/>
              </a:spcAft>
              <a:buNone/>
            </a:pPr>
            <a:r>
              <a:rPr lang="ru-RU" sz="1200"/>
              <a:t>Sent 25 bytes</a:t>
            </a:r>
            <a:endParaRPr sz="1200"/>
          </a:p>
          <a:p>
            <a:pPr indent="0" lvl="0" marL="0" rtl="0" algn="l">
              <a:spcBef>
                <a:spcPts val="0"/>
              </a:spcBef>
              <a:spcAft>
                <a:spcPts val="0"/>
              </a:spcAft>
              <a:buNone/>
            </a:pPr>
            <a:r>
              <a:rPr lang="ru-RU" sz="1200"/>
              <a:t>msg 3 from 2</a:t>
            </a:r>
            <a:endParaRPr sz="1200"/>
          </a:p>
          <a:p>
            <a:pPr indent="0" lvl="0" marL="0" rtl="0" algn="l">
              <a:spcBef>
                <a:spcPts val="0"/>
              </a:spcBef>
              <a:spcAft>
                <a:spcPts val="0"/>
              </a:spcAft>
              <a:buNone/>
            </a:pPr>
            <a:r>
              <a:rPr lang="ru-RU" sz="1200"/>
              <a:t>Sent 25 bytes</a:t>
            </a:r>
            <a:endParaRPr sz="1200"/>
          </a:p>
          <a:p>
            <a:pPr indent="0" lvl="0" marL="0" rtl="0" algn="l">
              <a:spcBef>
                <a:spcPts val="0"/>
              </a:spcBef>
              <a:spcAft>
                <a:spcPts val="0"/>
              </a:spcAft>
              <a:buNone/>
            </a:pPr>
            <a:r>
              <a:rPr lang="ru-RU" sz="1200"/>
              <a:t>msg 4 from 2</a:t>
            </a:r>
            <a:endParaRPr sz="1200"/>
          </a:p>
          <a:p>
            <a:pPr indent="0" lvl="0" marL="0" rtl="0" algn="l">
              <a:spcBef>
                <a:spcPts val="0"/>
              </a:spcBef>
              <a:spcAft>
                <a:spcPts val="0"/>
              </a:spcAft>
              <a:buNone/>
            </a:pPr>
            <a:r>
              <a:rPr lang="ru-RU" sz="1200"/>
              <a:t>Sent 25 bytes</a:t>
            </a:r>
            <a:endParaRPr sz="1200"/>
          </a:p>
        </p:txBody>
      </p:sp>
      <p:sp>
        <p:nvSpPr>
          <p:cNvPr id="711" name="Google Shape;711;p52"/>
          <p:cNvSpPr txBox="1"/>
          <p:nvPr/>
        </p:nvSpPr>
        <p:spPr>
          <a:xfrm>
            <a:off x="704400" y="27245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t>msg 2 from 1</a:t>
            </a:r>
            <a:endParaRPr sz="1200"/>
          </a:p>
          <a:p>
            <a:pPr indent="0" lvl="0" marL="0" rtl="0" algn="l">
              <a:spcBef>
                <a:spcPts val="0"/>
              </a:spcBef>
              <a:spcAft>
                <a:spcPts val="0"/>
              </a:spcAft>
              <a:buNone/>
            </a:pPr>
            <a:r>
              <a:rPr lang="ru-RU" sz="1200"/>
              <a:t>Sent 25 bytes</a:t>
            </a:r>
            <a:endParaRPr sz="1200"/>
          </a:p>
        </p:txBody>
      </p:sp>
      <p:sp>
        <p:nvSpPr>
          <p:cNvPr id="712" name="Google Shape;712;p52"/>
          <p:cNvSpPr txBox="1"/>
          <p:nvPr/>
        </p:nvSpPr>
        <p:spPr>
          <a:xfrm>
            <a:off x="5578750" y="4755025"/>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Received 25</a:t>
            </a:r>
            <a:endParaRPr/>
          </a:p>
          <a:p>
            <a:pPr indent="0" lvl="0" marL="0" rtl="0" algn="l">
              <a:spcBef>
                <a:spcPts val="0"/>
              </a:spcBef>
              <a:spcAft>
                <a:spcPts val="0"/>
              </a:spcAft>
              <a:buNone/>
            </a:pPr>
            <a:r>
              <a:rPr lang="ru-RU"/>
              <a:t>Type = 1, size = 13, str = msg 2 from 1</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Received 25</a:t>
            </a:r>
            <a:endParaRPr/>
          </a:p>
          <a:p>
            <a:pPr indent="0" lvl="0" marL="0" rtl="0" algn="l">
              <a:spcBef>
                <a:spcPts val="0"/>
              </a:spcBef>
              <a:spcAft>
                <a:spcPts val="0"/>
              </a:spcAft>
              <a:buNone/>
            </a:pPr>
            <a:r>
              <a:rPr lang="ru-RU"/>
              <a:t>Type = 2, size = 13, str = msg 2 from 2</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Received 25</a:t>
            </a:r>
            <a:endParaRPr/>
          </a:p>
          <a:p>
            <a:pPr indent="0" lvl="0" marL="0" rtl="0" algn="l">
              <a:spcBef>
                <a:spcPts val="0"/>
              </a:spcBef>
              <a:spcAft>
                <a:spcPts val="0"/>
              </a:spcAft>
              <a:buNone/>
            </a:pPr>
            <a:r>
              <a:rPr lang="ru-RU"/>
              <a:t>Type = 3, size = 13, str = msg 2 from 3</a:t>
            </a:r>
            <a:endParaRPr/>
          </a:p>
        </p:txBody>
      </p:sp>
      <p:sp>
        <p:nvSpPr>
          <p:cNvPr id="713" name="Google Shape;713;p52"/>
          <p:cNvSpPr txBox="1"/>
          <p:nvPr/>
        </p:nvSpPr>
        <p:spPr>
          <a:xfrm>
            <a:off x="1887250" y="481850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Received 25</a:t>
            </a:r>
            <a:endParaRPr/>
          </a:p>
          <a:p>
            <a:pPr indent="0" lvl="0" marL="0" rtl="0" algn="l">
              <a:spcBef>
                <a:spcPts val="0"/>
              </a:spcBef>
              <a:spcAft>
                <a:spcPts val="0"/>
              </a:spcAft>
              <a:buNone/>
            </a:pPr>
            <a:r>
              <a:rPr lang="ru-RU"/>
              <a:t>Type = 1, size = 13, str = msg 1 from 1</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Received 25</a:t>
            </a:r>
            <a:endParaRPr/>
          </a:p>
          <a:p>
            <a:pPr indent="0" lvl="0" marL="0" rtl="0" algn="l">
              <a:spcBef>
                <a:spcPts val="0"/>
              </a:spcBef>
              <a:spcAft>
                <a:spcPts val="0"/>
              </a:spcAft>
              <a:buNone/>
            </a:pPr>
            <a:r>
              <a:rPr lang="ru-RU"/>
              <a:t>Type = 2, size = 13, str = msg 1 from 2</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Received 25</a:t>
            </a:r>
            <a:endParaRPr/>
          </a:p>
          <a:p>
            <a:pPr indent="0" lvl="0" marL="0" rtl="0" algn="l">
              <a:spcBef>
                <a:spcPts val="0"/>
              </a:spcBef>
              <a:spcAft>
                <a:spcPts val="0"/>
              </a:spcAft>
              <a:buNone/>
            </a:pPr>
            <a:r>
              <a:rPr lang="ru-RU"/>
              <a:t>Type = 3, size = 13, str = msg 1 from 3</a:t>
            </a:r>
            <a:endParaRPr/>
          </a:p>
        </p:txBody>
      </p:sp>
      <p:cxnSp>
        <p:nvCxnSpPr>
          <p:cNvPr id="714" name="Google Shape;714;p52"/>
          <p:cNvCxnSpPr/>
          <p:nvPr/>
        </p:nvCxnSpPr>
        <p:spPr>
          <a:xfrm>
            <a:off x="733200" y="3987200"/>
            <a:ext cx="10725600" cy="0"/>
          </a:xfrm>
          <a:prstGeom prst="straightConnector1">
            <a:avLst/>
          </a:prstGeom>
          <a:noFill/>
          <a:ln cap="flat" cmpd="sng" w="19050">
            <a:solidFill>
              <a:schemeClr val="dk1"/>
            </a:solidFill>
            <a:prstDash val="dot"/>
            <a:round/>
            <a:headEnd len="med" w="med" type="none"/>
            <a:tailEnd len="med" w="med" type="none"/>
          </a:ln>
        </p:spPr>
      </p:cxnSp>
      <p:cxnSp>
        <p:nvCxnSpPr>
          <p:cNvPr id="715" name="Google Shape;715;p52"/>
          <p:cNvCxnSpPr/>
          <p:nvPr/>
        </p:nvCxnSpPr>
        <p:spPr>
          <a:xfrm>
            <a:off x="3822850" y="1509575"/>
            <a:ext cx="4800" cy="2477700"/>
          </a:xfrm>
          <a:prstGeom prst="straightConnector1">
            <a:avLst/>
          </a:prstGeom>
          <a:noFill/>
          <a:ln cap="flat" cmpd="sng" w="19050">
            <a:solidFill>
              <a:schemeClr val="dk1"/>
            </a:solidFill>
            <a:prstDash val="dot"/>
            <a:round/>
            <a:headEnd len="med" w="med" type="none"/>
            <a:tailEnd len="med" w="med" type="none"/>
          </a:ln>
        </p:spPr>
      </p:cxnSp>
      <p:cxnSp>
        <p:nvCxnSpPr>
          <p:cNvPr id="716" name="Google Shape;716;p52"/>
          <p:cNvCxnSpPr/>
          <p:nvPr/>
        </p:nvCxnSpPr>
        <p:spPr>
          <a:xfrm>
            <a:off x="5223250" y="4000500"/>
            <a:ext cx="19500" cy="2757300"/>
          </a:xfrm>
          <a:prstGeom prst="straightConnector1">
            <a:avLst/>
          </a:prstGeom>
          <a:noFill/>
          <a:ln cap="flat" cmpd="sng" w="19050">
            <a:solidFill>
              <a:schemeClr val="dk1"/>
            </a:solidFill>
            <a:prstDash val="dot"/>
            <a:round/>
            <a:headEnd len="med" w="med" type="none"/>
            <a:tailEnd len="med" w="med" type="none"/>
          </a:ln>
        </p:spPr>
      </p:cxnSp>
      <p:cxnSp>
        <p:nvCxnSpPr>
          <p:cNvPr id="717" name="Google Shape;717;p52"/>
          <p:cNvCxnSpPr/>
          <p:nvPr/>
        </p:nvCxnSpPr>
        <p:spPr>
          <a:xfrm>
            <a:off x="7987050" y="1509575"/>
            <a:ext cx="4800" cy="247770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Семафоры через mutex</a:t>
            </a:r>
            <a:endParaRPr/>
          </a:p>
        </p:txBody>
      </p:sp>
      <p:sp>
        <p:nvSpPr>
          <p:cNvPr id="723" name="Google Shape;723;p5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24" name="Google Shape;724;p53"/>
          <p:cNvSpPr txBox="1"/>
          <p:nvPr/>
        </p:nvSpPr>
        <p:spPr>
          <a:xfrm>
            <a:off x="2472075" y="1422575"/>
            <a:ext cx="59010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struct</a:t>
            </a:r>
            <a:r>
              <a:rPr lang="ru-RU" sz="1350">
                <a:solidFill>
                  <a:srgbClr val="37474F"/>
                </a:solidFill>
                <a:latin typeface="Roboto Mono"/>
                <a:ea typeface="Roboto Mono"/>
                <a:cs typeface="Roboto Mono"/>
                <a:sym typeface="Roboto Mono"/>
              </a:rPr>
              <a:t> </a:t>
            </a:r>
            <a:r>
              <a:rPr lang="ru-RU" sz="1350">
                <a:solidFill>
                  <a:srgbClr val="9C27B0"/>
                </a:solidFill>
                <a:latin typeface="Roboto Mono"/>
                <a:ea typeface="Roboto Mono"/>
                <a:cs typeface="Roboto Mono"/>
                <a:sym typeface="Roboto Mono"/>
              </a:rPr>
              <a:t>semaphore</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counter;</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pthread_mutex_t mutex;</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pthread_cond_t cond;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static</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inline</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void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semaphore_get(</a:t>
            </a:r>
            <a:r>
              <a:rPr lang="ru-RU" sz="1350">
                <a:solidFill>
                  <a:srgbClr val="3F51B5"/>
                </a:solidFill>
                <a:latin typeface="Roboto Mono"/>
                <a:ea typeface="Roboto Mono"/>
                <a:cs typeface="Roboto Mono"/>
                <a:sym typeface="Roboto Mono"/>
              </a:rPr>
              <a:t>struct</a:t>
            </a:r>
            <a:r>
              <a:rPr lang="ru-RU" sz="1350">
                <a:solidFill>
                  <a:srgbClr val="37474F"/>
                </a:solidFill>
                <a:latin typeface="Roboto Mono"/>
                <a:ea typeface="Roboto Mono"/>
                <a:cs typeface="Roboto Mono"/>
                <a:sym typeface="Roboto Mono"/>
              </a:rPr>
              <a:t> </a:t>
            </a:r>
            <a:r>
              <a:rPr lang="ru-RU" sz="1350">
                <a:solidFill>
                  <a:srgbClr val="9C27B0"/>
                </a:solidFill>
                <a:latin typeface="Roboto Mono"/>
                <a:ea typeface="Roboto Mono"/>
                <a:cs typeface="Roboto Mono"/>
                <a:sym typeface="Roboto Mono"/>
              </a:rPr>
              <a:t>semaphore</a:t>
            </a:r>
            <a:r>
              <a:rPr lang="ru-RU" sz="1350">
                <a:solidFill>
                  <a:srgbClr val="37474F"/>
                </a:solidFill>
                <a:latin typeface="Roboto Mono"/>
                <a:ea typeface="Roboto Mono"/>
                <a:cs typeface="Roboto Mono"/>
                <a:sym typeface="Roboto Mono"/>
              </a:rPr>
              <a:t> *sem)</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pthread_mutex_lock(&amp;sem-&gt;mutex);</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while</a:t>
            </a:r>
            <a:r>
              <a:rPr lang="ru-RU" sz="1350">
                <a:solidFill>
                  <a:srgbClr val="37474F"/>
                </a:solidFill>
                <a:latin typeface="Roboto Mono"/>
                <a:ea typeface="Roboto Mono"/>
                <a:cs typeface="Roboto Mono"/>
                <a:sym typeface="Roboto Mono"/>
              </a:rPr>
              <a:t> (sem-&gt;counter ==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pthread_cond_wait(&amp;sem-&gt;cond, &amp;sem-&gt;mutex);</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sem-&gt;counter--;</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pthread_mutex_unlock(&amp;sem-&gt;mutex);</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static</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inline</a:t>
            </a: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void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semaphore_put(</a:t>
            </a:r>
            <a:r>
              <a:rPr lang="ru-RU" sz="1350">
                <a:solidFill>
                  <a:srgbClr val="3F51B5"/>
                </a:solidFill>
                <a:latin typeface="Roboto Mono"/>
                <a:ea typeface="Roboto Mono"/>
                <a:cs typeface="Roboto Mono"/>
                <a:sym typeface="Roboto Mono"/>
              </a:rPr>
              <a:t>struct</a:t>
            </a:r>
            <a:r>
              <a:rPr lang="ru-RU" sz="1350">
                <a:solidFill>
                  <a:srgbClr val="37474F"/>
                </a:solidFill>
                <a:latin typeface="Roboto Mono"/>
                <a:ea typeface="Roboto Mono"/>
                <a:cs typeface="Roboto Mono"/>
                <a:sym typeface="Roboto Mono"/>
              </a:rPr>
              <a:t> </a:t>
            </a:r>
            <a:r>
              <a:rPr lang="ru-RU" sz="1350">
                <a:solidFill>
                  <a:srgbClr val="9C27B0"/>
                </a:solidFill>
                <a:latin typeface="Roboto Mono"/>
                <a:ea typeface="Roboto Mono"/>
                <a:cs typeface="Roboto Mono"/>
                <a:sym typeface="Roboto Mono"/>
              </a:rPr>
              <a:t>semaphore</a:t>
            </a:r>
            <a:r>
              <a:rPr lang="ru-RU" sz="1350">
                <a:solidFill>
                  <a:srgbClr val="37474F"/>
                </a:solidFill>
                <a:latin typeface="Roboto Mono"/>
                <a:ea typeface="Roboto Mono"/>
                <a:cs typeface="Roboto Mono"/>
                <a:sym typeface="Roboto Mono"/>
              </a:rPr>
              <a:t> *sem)</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pthread_mutex_lock(&amp;sem-&gt;mutex);</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sem-&gt;counter++;</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pthread_cond_signal(&amp;sem-&gt;cond);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pthread_mutex_unlock(&amp;sem-&gt;mutex);</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Разделяемая память (1/)</a:t>
            </a:r>
            <a:endParaRPr/>
          </a:p>
        </p:txBody>
      </p:sp>
      <p:sp>
        <p:nvSpPr>
          <p:cNvPr id="730" name="Google Shape;730;p5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31" name="Google Shape;731;p54"/>
          <p:cNvSpPr txBox="1"/>
          <p:nvPr/>
        </p:nvSpPr>
        <p:spPr>
          <a:xfrm>
            <a:off x="982575" y="1873975"/>
            <a:ext cx="6751800" cy="297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shmget(key_t key, size_t size,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shmflg);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shmctl(</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shmid,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cmd,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shmid_ds</a:t>
            </a:r>
            <a:r>
              <a:rPr lang="ru-RU" sz="1650">
                <a:solidFill>
                  <a:srgbClr val="37474F"/>
                </a:solidFill>
                <a:latin typeface="Roboto Mono"/>
                <a:ea typeface="Roboto Mono"/>
                <a:cs typeface="Roboto Mono"/>
                <a:sym typeface="Roboto Mono"/>
              </a:rPr>
              <a:t> *buf);</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shmat(</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shmid,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*shmaddr,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shmflg);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shmdt(</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*shmaddr);</a:t>
            </a:r>
            <a:endParaRPr sz="1650">
              <a:solidFill>
                <a:srgbClr val="37474F"/>
              </a:solidFill>
              <a:latin typeface="Roboto Mono"/>
              <a:ea typeface="Roboto Mono"/>
              <a:cs typeface="Roboto Mono"/>
              <a:sym typeface="Roboto Mono"/>
            </a:endParaRPr>
          </a:p>
        </p:txBody>
      </p:sp>
      <p:sp>
        <p:nvSpPr>
          <p:cNvPr id="732" name="Google Shape;732;p54"/>
          <p:cNvSpPr txBox="1"/>
          <p:nvPr/>
        </p:nvSpPr>
        <p:spPr>
          <a:xfrm>
            <a:off x="8240225" y="20069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Создание/подключение, аналогично семафорам и очередям</a:t>
            </a:r>
            <a:endParaRPr sz="2250">
              <a:highlight>
                <a:srgbClr val="FFFFFF"/>
              </a:highlight>
            </a:endParaRPr>
          </a:p>
        </p:txBody>
      </p:sp>
      <p:sp>
        <p:nvSpPr>
          <p:cNvPr id="733" name="Google Shape;733;p54"/>
          <p:cNvSpPr/>
          <p:nvPr/>
        </p:nvSpPr>
        <p:spPr>
          <a:xfrm>
            <a:off x="982575" y="1873975"/>
            <a:ext cx="5808900" cy="664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txBox="1"/>
          <p:nvPr/>
        </p:nvSpPr>
        <p:spPr>
          <a:xfrm>
            <a:off x="8240225" y="2099925"/>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Характеристики, удаление</a:t>
            </a:r>
            <a:endParaRPr sz="2250">
              <a:highlight>
                <a:srgbClr val="FFFFFF"/>
              </a:highlight>
            </a:endParaRPr>
          </a:p>
        </p:txBody>
      </p:sp>
      <p:sp>
        <p:nvSpPr>
          <p:cNvPr id="735" name="Google Shape;735;p54"/>
          <p:cNvSpPr/>
          <p:nvPr/>
        </p:nvSpPr>
        <p:spPr>
          <a:xfrm>
            <a:off x="982575" y="2615300"/>
            <a:ext cx="6619800" cy="664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txBox="1"/>
          <p:nvPr/>
        </p:nvSpPr>
        <p:spPr>
          <a:xfrm>
            <a:off x="8240225" y="3280100"/>
            <a:ext cx="3000000" cy="2782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shmget только создает память. Чтобы ее получить в процесс, нужно сделать shmat - аналог mmap</a:t>
            </a:r>
            <a:endParaRPr sz="2250">
              <a:highlight>
                <a:srgbClr val="FFFFFF"/>
              </a:highlight>
            </a:endParaRPr>
          </a:p>
        </p:txBody>
      </p:sp>
      <p:sp>
        <p:nvSpPr>
          <p:cNvPr id="737" name="Google Shape;737;p54"/>
          <p:cNvSpPr/>
          <p:nvPr/>
        </p:nvSpPr>
        <p:spPr>
          <a:xfrm>
            <a:off x="982575" y="3401650"/>
            <a:ext cx="6619800" cy="664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txBox="1"/>
          <p:nvPr/>
        </p:nvSpPr>
        <p:spPr>
          <a:xfrm>
            <a:off x="2631550" y="5183375"/>
            <a:ext cx="3000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Аналог munmap()</a:t>
            </a:r>
            <a:endParaRPr sz="2250">
              <a:highlight>
                <a:srgbClr val="FFFFFF"/>
              </a:highlight>
            </a:endParaRPr>
          </a:p>
        </p:txBody>
      </p:sp>
      <p:sp>
        <p:nvSpPr>
          <p:cNvPr id="739" name="Google Shape;739;p54"/>
          <p:cNvSpPr/>
          <p:nvPr/>
        </p:nvSpPr>
        <p:spPr>
          <a:xfrm>
            <a:off x="982575" y="4188000"/>
            <a:ext cx="3802200" cy="664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XSI </a:t>
            </a:r>
            <a:r>
              <a:rPr lang="ru-RU"/>
              <a:t>IPC: Разделяемая память (2/)</a:t>
            </a:r>
            <a:endParaRPr/>
          </a:p>
        </p:txBody>
      </p:sp>
      <p:sp>
        <p:nvSpPr>
          <p:cNvPr id="745" name="Google Shape;745;p5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46" name="Google Shape;746;p55"/>
          <p:cNvSpPr txBox="1"/>
          <p:nvPr/>
        </p:nvSpPr>
        <p:spPr>
          <a:xfrm>
            <a:off x="2033475" y="1222725"/>
            <a:ext cx="6246600" cy="557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50">
                <a:solidFill>
                  <a:srgbClr val="3F51B5"/>
                </a:solidFill>
                <a:latin typeface="Roboto Mono"/>
                <a:ea typeface="Roboto Mono"/>
                <a:cs typeface="Roboto Mono"/>
                <a:sym typeface="Roboto Mono"/>
              </a:rPr>
              <a:t>int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main()</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key_t key = ftok(</a:t>
            </a:r>
            <a:r>
              <a:rPr lang="ru-RU" sz="1250">
                <a:solidFill>
                  <a:srgbClr val="388E3C"/>
                </a:solidFill>
                <a:latin typeface="Roboto Mono"/>
                <a:ea typeface="Roboto Mono"/>
                <a:cs typeface="Roboto Mono"/>
                <a:sym typeface="Roboto Mono"/>
              </a:rPr>
              <a:t>"./a.out"</a:t>
            </a:r>
            <a:r>
              <a:rPr lang="ru-RU" sz="1250">
                <a:solidFill>
                  <a:srgbClr val="37474F"/>
                </a:solidFill>
                <a:latin typeface="Roboto Mono"/>
                <a:ea typeface="Roboto Mono"/>
                <a:cs typeface="Roboto Mono"/>
                <a:sym typeface="Roboto Mono"/>
              </a:rPr>
              <a:t>, </a:t>
            </a:r>
            <a:r>
              <a:rPr lang="ru-RU" sz="1250">
                <a:solidFill>
                  <a:srgbClr val="C53929"/>
                </a:solidFill>
                <a:latin typeface="Roboto Mono"/>
                <a:ea typeface="Roboto Mono"/>
                <a:cs typeface="Roboto Mono"/>
                <a:sym typeface="Roboto Mono"/>
              </a:rPr>
              <a:t>0</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int</a:t>
            </a:r>
            <a:r>
              <a:rPr lang="ru-RU" sz="1250">
                <a:solidFill>
                  <a:srgbClr val="37474F"/>
                </a:solidFill>
                <a:latin typeface="Roboto Mono"/>
                <a:ea typeface="Roboto Mono"/>
                <a:cs typeface="Roboto Mono"/>
                <a:sym typeface="Roboto Mono"/>
              </a:rPr>
              <a:t> id = shmget(key, </a:t>
            </a:r>
            <a:r>
              <a:rPr lang="ru-RU" sz="1250">
                <a:solidFill>
                  <a:srgbClr val="C53929"/>
                </a:solidFill>
                <a:latin typeface="Roboto Mono"/>
                <a:ea typeface="Roboto Mono"/>
                <a:cs typeface="Roboto Mono"/>
                <a:sym typeface="Roboto Mono"/>
              </a:rPr>
              <a:t>1024</a:t>
            </a:r>
            <a:r>
              <a:rPr lang="ru-RU" sz="1250">
                <a:solidFill>
                  <a:srgbClr val="37474F"/>
                </a:solidFill>
                <a:latin typeface="Roboto Mono"/>
                <a:ea typeface="Roboto Mono"/>
                <a:cs typeface="Roboto Mono"/>
                <a:sym typeface="Roboto Mono"/>
              </a:rPr>
              <a:t>, IPC_CREAT | S_IRWXU | S_IRWXO);</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printf(</a:t>
            </a:r>
            <a:r>
              <a:rPr lang="ru-RU" sz="1250">
                <a:solidFill>
                  <a:srgbClr val="388E3C"/>
                </a:solidFill>
                <a:latin typeface="Roboto Mono"/>
                <a:ea typeface="Roboto Mono"/>
                <a:cs typeface="Roboto Mono"/>
                <a:sym typeface="Roboto Mono"/>
              </a:rPr>
              <a:t>"created mem with id %d\n"</a:t>
            </a:r>
            <a:r>
              <a:rPr lang="ru-RU" sz="1250">
                <a:solidFill>
                  <a:srgbClr val="37474F"/>
                </a:solidFill>
                <a:latin typeface="Roboto Mono"/>
                <a:ea typeface="Roboto Mono"/>
                <a:cs typeface="Roboto Mono"/>
                <a:sym typeface="Roboto Mono"/>
              </a:rPr>
              <a:t>, id);</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char</a:t>
            </a:r>
            <a:r>
              <a:rPr lang="ru-RU" sz="1250">
                <a:solidFill>
                  <a:srgbClr val="37474F"/>
                </a:solidFill>
                <a:latin typeface="Roboto Mono"/>
                <a:ea typeface="Roboto Mono"/>
                <a:cs typeface="Roboto Mono"/>
                <a:sym typeface="Roboto Mono"/>
              </a:rPr>
              <a:t> *mem = shmat(id, </a:t>
            </a:r>
            <a:r>
              <a:rPr lang="ru-RU" sz="1250">
                <a:solidFill>
                  <a:srgbClr val="C53929"/>
                </a:solidFill>
                <a:latin typeface="Roboto Mono"/>
                <a:ea typeface="Roboto Mono"/>
                <a:cs typeface="Roboto Mono"/>
                <a:sym typeface="Roboto Mono"/>
              </a:rPr>
              <a:t>NULL</a:t>
            </a:r>
            <a:r>
              <a:rPr lang="ru-RU" sz="1250">
                <a:solidFill>
                  <a:srgbClr val="37474F"/>
                </a:solidFill>
                <a:latin typeface="Roboto Mono"/>
                <a:ea typeface="Roboto Mono"/>
                <a:cs typeface="Roboto Mono"/>
                <a:sym typeface="Roboto Mono"/>
              </a:rPr>
              <a:t>, </a:t>
            </a:r>
            <a:r>
              <a:rPr lang="ru-RU" sz="1250">
                <a:solidFill>
                  <a:srgbClr val="C53929"/>
                </a:solidFill>
                <a:latin typeface="Roboto Mono"/>
                <a:ea typeface="Roboto Mono"/>
                <a:cs typeface="Roboto Mono"/>
                <a:sym typeface="Roboto Mono"/>
              </a:rPr>
              <a:t>0</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int</a:t>
            </a:r>
            <a:r>
              <a:rPr lang="ru-RU" sz="1250">
                <a:solidFill>
                  <a:srgbClr val="37474F"/>
                </a:solidFill>
                <a:latin typeface="Roboto Mono"/>
                <a:ea typeface="Roboto Mono"/>
                <a:cs typeface="Roboto Mono"/>
                <a:sym typeface="Roboto Mono"/>
              </a:rPr>
              <a:t> align = __alignof__(pthread_mutex_t);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pthread_mutex_t *mutex = (pthread_mutex_t *)</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(mem + align - mem % align);</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volatile</a:t>
            </a: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char</a:t>
            </a:r>
            <a:r>
              <a:rPr lang="ru-RU" sz="1250">
                <a:solidFill>
                  <a:srgbClr val="37474F"/>
                </a:solidFill>
                <a:latin typeface="Roboto Mono"/>
                <a:ea typeface="Roboto Mono"/>
                <a:cs typeface="Roboto Mono"/>
                <a:sym typeface="Roboto Mono"/>
              </a:rPr>
              <a:t> *data = (</a:t>
            </a:r>
            <a:r>
              <a:rPr lang="ru-RU" sz="1250">
                <a:solidFill>
                  <a:srgbClr val="3F51B5"/>
                </a:solidFill>
                <a:latin typeface="Roboto Mono"/>
                <a:ea typeface="Roboto Mono"/>
                <a:cs typeface="Roboto Mono"/>
                <a:sym typeface="Roboto Mono"/>
              </a:rPr>
              <a:t>char</a:t>
            </a:r>
            <a:r>
              <a:rPr lang="ru-RU" sz="1250">
                <a:solidFill>
                  <a:srgbClr val="37474F"/>
                </a:solidFill>
                <a:latin typeface="Roboto Mono"/>
                <a:ea typeface="Roboto Mono"/>
                <a:cs typeface="Roboto Mono"/>
                <a:sym typeface="Roboto Mono"/>
              </a:rPr>
              <a:t> *) mutex + </a:t>
            </a:r>
            <a:r>
              <a:rPr lang="ru-RU" sz="1250">
                <a:solidFill>
                  <a:srgbClr val="3F51B5"/>
                </a:solidFill>
                <a:latin typeface="Roboto Mono"/>
                <a:ea typeface="Roboto Mono"/>
                <a:cs typeface="Roboto Mono"/>
                <a:sym typeface="Roboto Mono"/>
              </a:rPr>
              <a:t>sizeof</a:t>
            </a:r>
            <a:r>
              <a:rPr lang="ru-RU" sz="1250">
                <a:solidFill>
                  <a:srgbClr val="37474F"/>
                </a:solidFill>
                <a:latin typeface="Roboto Mono"/>
                <a:ea typeface="Roboto Mono"/>
                <a:cs typeface="Roboto Mono"/>
                <a:sym typeface="Roboto Mono"/>
              </a:rPr>
              <a:t>(*mutex);</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*data = </a:t>
            </a:r>
            <a:r>
              <a:rPr lang="ru-RU" sz="1250">
                <a:solidFill>
                  <a:srgbClr val="C53929"/>
                </a:solidFill>
                <a:latin typeface="Roboto Mono"/>
                <a:ea typeface="Roboto Mono"/>
                <a:cs typeface="Roboto Mono"/>
                <a:sym typeface="Roboto Mono"/>
              </a:rPr>
              <a:t>0</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pthread_mutexattr_t attr;</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pthread_mutexattr_init(&amp;attr);</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pthread_mutexattr_setrobust(&amp;attr, PTHREAD_MUTEX_ROBUST);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pthread_mutex_init(mutex, &amp;attr);</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pthread_mutexattr_destroy(&amp;attr);</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printf(</a:t>
            </a:r>
            <a:r>
              <a:rPr lang="ru-RU" sz="1250">
                <a:solidFill>
                  <a:srgbClr val="388E3C"/>
                </a:solidFill>
                <a:latin typeface="Roboto Mono"/>
                <a:ea typeface="Roboto Mono"/>
                <a:cs typeface="Roboto Mono"/>
                <a:sym typeface="Roboto Mono"/>
              </a:rPr>
              <a:t>"Created mutex between processed\n"</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if</a:t>
            </a:r>
            <a:r>
              <a:rPr lang="ru-RU" sz="1250">
                <a:solidFill>
                  <a:srgbClr val="37474F"/>
                </a:solidFill>
                <a:latin typeface="Roboto Mono"/>
                <a:ea typeface="Roboto Mono"/>
                <a:cs typeface="Roboto Mono"/>
                <a:sym typeface="Roboto Mono"/>
              </a:rPr>
              <a:t> (fork() == </a:t>
            </a:r>
            <a:r>
              <a:rPr lang="ru-RU" sz="1250">
                <a:solidFill>
                  <a:srgbClr val="C53929"/>
                </a:solidFill>
                <a:latin typeface="Roboto Mono"/>
                <a:ea typeface="Roboto Mono"/>
                <a:cs typeface="Roboto Mono"/>
                <a:sym typeface="Roboto Mono"/>
              </a:rPr>
              <a:t>0</a:t>
            </a:r>
            <a:r>
              <a:rPr lang="ru-RU" sz="1250">
                <a:solidFill>
                  <a:srgbClr val="37474F"/>
                </a:solidFill>
                <a:latin typeface="Roboto Mono"/>
                <a:ea typeface="Roboto Mono"/>
                <a:cs typeface="Roboto Mono"/>
                <a:sym typeface="Roboto Mono"/>
              </a:rPr>
              <a:t>) {</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printf(</a:t>
            </a:r>
            <a:r>
              <a:rPr lang="ru-RU" sz="1250">
                <a:solidFill>
                  <a:srgbClr val="388E3C"/>
                </a:solidFill>
                <a:latin typeface="Roboto Mono"/>
                <a:ea typeface="Roboto Mono"/>
                <a:cs typeface="Roboto Mono"/>
                <a:sym typeface="Roboto Mono"/>
              </a:rPr>
              <a:t>"Child holds a lock\n"</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pthread_mutex_lock(mutex);</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*data = </a:t>
            </a:r>
            <a:r>
              <a:rPr lang="ru-RU" sz="1250">
                <a:solidFill>
                  <a:srgbClr val="C53929"/>
                </a:solidFill>
                <a:latin typeface="Roboto Mono"/>
                <a:ea typeface="Roboto Mono"/>
                <a:cs typeface="Roboto Mono"/>
                <a:sym typeface="Roboto Mono"/>
              </a:rPr>
              <a:t>1</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printf(</a:t>
            </a:r>
            <a:r>
              <a:rPr lang="ru-RU" sz="1250">
                <a:solidFill>
                  <a:srgbClr val="388E3C"/>
                </a:solidFill>
                <a:latin typeface="Roboto Mono"/>
                <a:ea typeface="Roboto Mono"/>
                <a:cs typeface="Roboto Mono"/>
                <a:sym typeface="Roboto Mono"/>
              </a:rPr>
              <a:t>"And the child dies\n"</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exit(</a:t>
            </a:r>
            <a:r>
              <a:rPr lang="ru-RU" sz="1250">
                <a:solidFill>
                  <a:srgbClr val="C53929"/>
                </a:solidFill>
                <a:latin typeface="Roboto Mono"/>
                <a:ea typeface="Roboto Mono"/>
                <a:cs typeface="Roboto Mono"/>
                <a:sym typeface="Roboto Mono"/>
              </a:rPr>
              <a:t>1</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250">
                <a:solidFill>
                  <a:srgbClr val="37474F"/>
                </a:solidFill>
                <a:latin typeface="Roboto Mono"/>
                <a:ea typeface="Roboto Mono"/>
                <a:cs typeface="Roboto Mono"/>
                <a:sym typeface="Roboto Mono"/>
              </a:rPr>
              <a:t>    printf(</a:t>
            </a:r>
            <a:r>
              <a:rPr lang="ru-RU" sz="1250">
                <a:solidFill>
                  <a:srgbClr val="388E3C"/>
                </a:solidFill>
                <a:latin typeface="Roboto Mono"/>
                <a:ea typeface="Roboto Mono"/>
                <a:cs typeface="Roboto Mono"/>
                <a:sym typeface="Roboto Mono"/>
              </a:rPr>
              <a:t>"Parent waits for 1 in shmem\n"</a:t>
            </a:r>
            <a:r>
              <a:rPr lang="ru-RU" sz="1250">
                <a:solidFill>
                  <a:srgbClr val="37474F"/>
                </a:solidFill>
                <a:latin typeface="Roboto Mono"/>
                <a:ea typeface="Roboto Mono"/>
                <a:cs typeface="Roboto Mono"/>
                <a:sym typeface="Roboto Mono"/>
              </a:rPr>
              <a:t>);</a:t>
            </a:r>
            <a:endParaRPr sz="12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250">
                <a:solidFill>
                  <a:srgbClr val="37474F"/>
                </a:solidFill>
                <a:latin typeface="Roboto Mono"/>
                <a:ea typeface="Roboto Mono"/>
                <a:cs typeface="Roboto Mono"/>
                <a:sym typeface="Roboto Mono"/>
              </a:rPr>
              <a:t>    </a:t>
            </a:r>
            <a:r>
              <a:rPr lang="ru-RU" sz="1250">
                <a:solidFill>
                  <a:srgbClr val="3F51B5"/>
                </a:solidFill>
                <a:latin typeface="Roboto Mono"/>
                <a:ea typeface="Roboto Mono"/>
                <a:cs typeface="Roboto Mono"/>
                <a:sym typeface="Roboto Mono"/>
              </a:rPr>
              <a:t>while</a:t>
            </a:r>
            <a:r>
              <a:rPr lang="ru-RU" sz="1250">
                <a:solidFill>
                  <a:srgbClr val="37474F"/>
                </a:solidFill>
                <a:latin typeface="Roboto Mono"/>
                <a:ea typeface="Roboto Mono"/>
                <a:cs typeface="Roboto Mono"/>
                <a:sym typeface="Roboto Mono"/>
              </a:rPr>
              <a:t> (*data != </a:t>
            </a:r>
            <a:r>
              <a:rPr lang="ru-RU" sz="1250">
                <a:solidFill>
                  <a:srgbClr val="C53929"/>
                </a:solidFill>
                <a:latin typeface="Roboto Mono"/>
                <a:ea typeface="Roboto Mono"/>
                <a:cs typeface="Roboto Mono"/>
                <a:sym typeface="Roboto Mono"/>
              </a:rPr>
              <a:t>1</a:t>
            </a:r>
            <a:r>
              <a:rPr lang="ru-RU" sz="1250">
                <a:solidFill>
                  <a:srgbClr val="37474F"/>
                </a:solidFill>
                <a:latin typeface="Roboto Mono"/>
                <a:ea typeface="Roboto Mono"/>
                <a:cs typeface="Roboto Mono"/>
                <a:sym typeface="Roboto Mono"/>
              </a:rPr>
              <a:t>) {}</a:t>
            </a:r>
            <a:endParaRPr sz="1250">
              <a:solidFill>
                <a:srgbClr val="37474F"/>
              </a:solidFill>
              <a:latin typeface="Roboto Mono"/>
              <a:ea typeface="Roboto Mono"/>
              <a:cs typeface="Roboto Mono"/>
              <a:sym typeface="Roboto Mono"/>
            </a:endParaRPr>
          </a:p>
        </p:txBody>
      </p:sp>
      <p:sp>
        <p:nvSpPr>
          <p:cNvPr id="747" name="Google Shape;747;p55"/>
          <p:cNvSpPr txBox="1"/>
          <p:nvPr/>
        </p:nvSpPr>
        <p:spPr>
          <a:xfrm>
            <a:off x="8838300" y="60871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7_ipc/11_shm.c</a:t>
            </a:r>
            <a:endParaRPr/>
          </a:p>
        </p:txBody>
      </p:sp>
      <p:sp>
        <p:nvSpPr>
          <p:cNvPr id="748" name="Google Shape;748;p55"/>
          <p:cNvSpPr txBox="1"/>
          <p:nvPr/>
        </p:nvSpPr>
        <p:spPr>
          <a:xfrm>
            <a:off x="8439600" y="1612425"/>
            <a:ext cx="3000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Создать память</a:t>
            </a:r>
            <a:endParaRPr sz="2250">
              <a:highlight>
                <a:srgbClr val="FFFFFF"/>
              </a:highlight>
            </a:endParaRPr>
          </a:p>
        </p:txBody>
      </p:sp>
      <p:sp>
        <p:nvSpPr>
          <p:cNvPr id="749" name="Google Shape;749;p55"/>
          <p:cNvSpPr/>
          <p:nvPr/>
        </p:nvSpPr>
        <p:spPr>
          <a:xfrm>
            <a:off x="2252325" y="1794225"/>
            <a:ext cx="5808900" cy="664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txBox="1"/>
          <p:nvPr/>
        </p:nvSpPr>
        <p:spPr>
          <a:xfrm>
            <a:off x="8692100" y="2459025"/>
            <a:ext cx="3000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Получить память</a:t>
            </a:r>
            <a:endParaRPr sz="2250">
              <a:highlight>
                <a:srgbClr val="FFFFFF"/>
              </a:highlight>
            </a:endParaRPr>
          </a:p>
        </p:txBody>
      </p:sp>
      <p:sp>
        <p:nvSpPr>
          <p:cNvPr id="751" name="Google Shape;751;p55"/>
          <p:cNvSpPr/>
          <p:nvPr/>
        </p:nvSpPr>
        <p:spPr>
          <a:xfrm>
            <a:off x="2338275" y="2325225"/>
            <a:ext cx="5808900" cy="664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5"/>
          <p:cNvSpPr txBox="1"/>
          <p:nvPr/>
        </p:nvSpPr>
        <p:spPr>
          <a:xfrm>
            <a:off x="8439600" y="3399488"/>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Начальные байты памяти используем под mutex</a:t>
            </a:r>
            <a:endParaRPr sz="2250">
              <a:highlight>
                <a:srgbClr val="FFFFFF"/>
              </a:highlight>
            </a:endParaRPr>
          </a:p>
        </p:txBody>
      </p:sp>
      <p:sp>
        <p:nvSpPr>
          <p:cNvPr id="753" name="Google Shape;753;p55"/>
          <p:cNvSpPr/>
          <p:nvPr/>
        </p:nvSpPr>
        <p:spPr>
          <a:xfrm>
            <a:off x="2252325" y="2640825"/>
            <a:ext cx="5808900" cy="1963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5"/>
          <p:cNvSpPr txBox="1"/>
          <p:nvPr/>
        </p:nvSpPr>
        <p:spPr>
          <a:xfrm>
            <a:off x="8692100" y="3681525"/>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Создается новый процесс, который делает lock, но умирает не сделав unlock</a:t>
            </a:r>
            <a:endParaRPr sz="2250">
              <a:highlight>
                <a:srgbClr val="FFFFFF"/>
              </a:highlight>
            </a:endParaRPr>
          </a:p>
        </p:txBody>
      </p:sp>
      <p:sp>
        <p:nvSpPr>
          <p:cNvPr id="755" name="Google Shape;755;p55"/>
          <p:cNvSpPr/>
          <p:nvPr/>
        </p:nvSpPr>
        <p:spPr>
          <a:xfrm>
            <a:off x="2338275" y="4917550"/>
            <a:ext cx="5808900" cy="1263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txBox="1"/>
          <p:nvPr/>
        </p:nvSpPr>
        <p:spPr>
          <a:xfrm>
            <a:off x="8439600" y="4833550"/>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Родитель ждет, пока потомок испортит mutex</a:t>
            </a:r>
            <a:endParaRPr sz="2250">
              <a:highlight>
                <a:srgbClr val="FFFFFF"/>
              </a:highlight>
            </a:endParaRPr>
          </a:p>
        </p:txBody>
      </p:sp>
      <p:sp>
        <p:nvSpPr>
          <p:cNvPr id="757" name="Google Shape;757;p55"/>
          <p:cNvSpPr/>
          <p:nvPr/>
        </p:nvSpPr>
        <p:spPr>
          <a:xfrm>
            <a:off x="2252325" y="5985600"/>
            <a:ext cx="5808900" cy="664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POSIX </a:t>
            </a:r>
            <a:r>
              <a:rPr lang="ru-RU"/>
              <a:t>IPC: Семафоры (1/) </a:t>
            </a:r>
            <a:endParaRPr/>
          </a:p>
        </p:txBody>
      </p:sp>
      <p:sp>
        <p:nvSpPr>
          <p:cNvPr id="763" name="Google Shape;763;p5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64" name="Google Shape;764;p56"/>
          <p:cNvSpPr txBox="1"/>
          <p:nvPr/>
        </p:nvSpPr>
        <p:spPr>
          <a:xfrm>
            <a:off x="2695875" y="1342350"/>
            <a:ext cx="6299700" cy="501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sem_t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sem_open(</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*name,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oflag,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mode_t mode,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value);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sem_init(sem_t *sem,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pshared,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value);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sem_wait(sem_t *sem);</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sem_post(sem_t *sem);</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sem_unlink(</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*name);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sem_close(sem_t *sem);</a:t>
            </a:r>
            <a:endParaRPr sz="1650">
              <a:solidFill>
                <a:srgbClr val="37474F"/>
              </a:solidFill>
              <a:latin typeface="Roboto Mono"/>
              <a:ea typeface="Roboto Mono"/>
              <a:cs typeface="Roboto Mono"/>
              <a:sym typeface="Roboto Mono"/>
            </a:endParaRPr>
          </a:p>
        </p:txBody>
      </p:sp>
      <p:sp>
        <p:nvSpPr>
          <p:cNvPr id="765" name="Google Shape;765;p56"/>
          <p:cNvSpPr/>
          <p:nvPr/>
        </p:nvSpPr>
        <p:spPr>
          <a:xfrm>
            <a:off x="2345350" y="1408775"/>
            <a:ext cx="6227100" cy="98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6"/>
          <p:cNvSpPr txBox="1"/>
          <p:nvPr/>
        </p:nvSpPr>
        <p:spPr>
          <a:xfrm>
            <a:off x="8995575" y="788625"/>
            <a:ext cx="3000000" cy="2782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Создание именованного семафора. Как в XSI. </a:t>
            </a:r>
            <a:r>
              <a:rPr b="1" lang="ru-RU" sz="2250">
                <a:highlight>
                  <a:srgbClr val="FFFFFF"/>
                </a:highlight>
              </a:rPr>
              <a:t>Не требует</a:t>
            </a:r>
            <a:r>
              <a:rPr lang="ru-RU" sz="2250">
                <a:highlight>
                  <a:srgbClr val="FFFFFF"/>
                </a:highlight>
              </a:rPr>
              <a:t> существования файла</a:t>
            </a:r>
            <a:endParaRPr sz="2250">
              <a:highlight>
                <a:srgbClr val="FFFFFF"/>
              </a:highlight>
            </a:endParaRPr>
          </a:p>
        </p:txBody>
      </p:sp>
      <p:sp>
        <p:nvSpPr>
          <p:cNvPr id="767" name="Google Shape;767;p56"/>
          <p:cNvSpPr txBox="1"/>
          <p:nvPr/>
        </p:nvSpPr>
        <p:spPr>
          <a:xfrm>
            <a:off x="8995575" y="2246125"/>
            <a:ext cx="3000000" cy="2782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Создание анонимного семафора. Будет доступен только в своих потоках и потомках</a:t>
            </a:r>
            <a:endParaRPr sz="2250">
              <a:highlight>
                <a:srgbClr val="FFFFFF"/>
              </a:highlight>
            </a:endParaRPr>
          </a:p>
        </p:txBody>
      </p:sp>
      <p:sp>
        <p:nvSpPr>
          <p:cNvPr id="768" name="Google Shape;768;p56"/>
          <p:cNvSpPr/>
          <p:nvPr/>
        </p:nvSpPr>
        <p:spPr>
          <a:xfrm>
            <a:off x="2345350" y="2392175"/>
            <a:ext cx="6227100" cy="98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txBox="1"/>
          <p:nvPr/>
        </p:nvSpPr>
        <p:spPr>
          <a:xfrm>
            <a:off x="8995575" y="349545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Вычесть 1 из семафора или заблокироваться, пока он не станет &gt; 0</a:t>
            </a:r>
            <a:endParaRPr sz="2250">
              <a:highlight>
                <a:srgbClr val="FFFFFF"/>
              </a:highlight>
            </a:endParaRPr>
          </a:p>
        </p:txBody>
      </p:sp>
      <p:sp>
        <p:nvSpPr>
          <p:cNvPr id="770" name="Google Shape;770;p56"/>
          <p:cNvSpPr/>
          <p:nvPr/>
        </p:nvSpPr>
        <p:spPr>
          <a:xfrm>
            <a:off x="2345350" y="3242350"/>
            <a:ext cx="3502500" cy="98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6"/>
          <p:cNvSpPr txBox="1"/>
          <p:nvPr/>
        </p:nvSpPr>
        <p:spPr>
          <a:xfrm>
            <a:off x="8995575" y="4292900"/>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Добавить в семафор 1, пробудить ждущих</a:t>
            </a:r>
            <a:endParaRPr sz="2250">
              <a:highlight>
                <a:srgbClr val="FFFFFF"/>
              </a:highlight>
            </a:endParaRPr>
          </a:p>
        </p:txBody>
      </p:sp>
      <p:sp>
        <p:nvSpPr>
          <p:cNvPr id="772" name="Google Shape;772;p56"/>
          <p:cNvSpPr/>
          <p:nvPr/>
        </p:nvSpPr>
        <p:spPr>
          <a:xfrm>
            <a:off x="2345350" y="3873225"/>
            <a:ext cx="3502500" cy="98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txBox="1"/>
          <p:nvPr/>
        </p:nvSpPr>
        <p:spPr>
          <a:xfrm>
            <a:off x="9050950" y="3570825"/>
            <a:ext cx="3000000" cy="2782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Удалить семафор. Реально удалится только когда последний пользователь сделает unlink</a:t>
            </a:r>
            <a:endParaRPr sz="2250">
              <a:highlight>
                <a:srgbClr val="FFFFFF"/>
              </a:highlight>
            </a:endParaRPr>
          </a:p>
        </p:txBody>
      </p:sp>
      <p:sp>
        <p:nvSpPr>
          <p:cNvPr id="774" name="Google Shape;774;p56"/>
          <p:cNvSpPr/>
          <p:nvPr/>
        </p:nvSpPr>
        <p:spPr>
          <a:xfrm>
            <a:off x="2345350" y="4703450"/>
            <a:ext cx="4286700" cy="98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6"/>
          <p:cNvSpPr txBox="1"/>
          <p:nvPr/>
        </p:nvSpPr>
        <p:spPr>
          <a:xfrm>
            <a:off x="8995575" y="425435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Закрыть, но не удалять. Освободит ресурсы в вызвавшем процессе</a:t>
            </a:r>
            <a:endParaRPr sz="2250">
              <a:highlight>
                <a:srgbClr val="FFFFFF"/>
              </a:highlight>
            </a:endParaRPr>
          </a:p>
        </p:txBody>
      </p:sp>
      <p:sp>
        <p:nvSpPr>
          <p:cNvPr id="776" name="Google Shape;776;p56"/>
          <p:cNvSpPr/>
          <p:nvPr/>
        </p:nvSpPr>
        <p:spPr>
          <a:xfrm>
            <a:off x="2345350" y="5600150"/>
            <a:ext cx="4286700" cy="98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6"/>
          <p:cNvSpPr txBox="1"/>
          <p:nvPr/>
        </p:nvSpPr>
        <p:spPr>
          <a:xfrm>
            <a:off x="6831425" y="5274200"/>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solidFill>
                  <a:srgbClr val="CC0000"/>
                </a:solidFill>
                <a:highlight>
                  <a:srgbClr val="FFFFFF"/>
                </a:highlight>
              </a:rPr>
              <a:t>Деструктора вроде SEM_UNDO нет</a:t>
            </a:r>
            <a:endParaRPr sz="2250">
              <a:solidFill>
                <a:srgbClr val="CC0000"/>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6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6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Потоки</a:t>
            </a:r>
            <a:endParaRPr/>
          </a:p>
        </p:txBody>
      </p:sp>
      <p:sp>
        <p:nvSpPr>
          <p:cNvPr id="240" name="Google Shape;240;p2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41" name="Google Shape;241;p21"/>
          <p:cNvSpPr txBox="1"/>
          <p:nvPr/>
        </p:nvSpPr>
        <p:spPr>
          <a:xfrm>
            <a:off x="1524000" y="3026525"/>
            <a:ext cx="9726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pthread_create(pthread_t *thread,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pthread_attr_t *attr,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*(*start_routine)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 </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*arg);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pthread_mutex_lock(pthread_mutex_t *mutex);</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pthread_mutex_unlock(pthread_mutex_t *mutex);</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pthread_cond_wait(pthread_cond_t *cond, pthread_mutex_t *mutex);</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pthread_cond_signal(pthread_cond_t *cond);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pthread_cond_broadcast(pthread_cond_t *cond);</a:t>
            </a:r>
            <a:endParaRPr/>
          </a:p>
        </p:txBody>
      </p:sp>
      <p:pic>
        <p:nvPicPr>
          <p:cNvPr id="242" name="Google Shape;242;p21"/>
          <p:cNvPicPr preferRelativeResize="0"/>
          <p:nvPr/>
        </p:nvPicPr>
        <p:blipFill>
          <a:blip r:embed="rId3">
            <a:alphaModFix/>
          </a:blip>
          <a:stretch>
            <a:fillRect/>
          </a:stretch>
        </p:blipFill>
        <p:spPr>
          <a:xfrm>
            <a:off x="4210675" y="1091488"/>
            <a:ext cx="4352925" cy="1857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POSIX </a:t>
            </a:r>
            <a:r>
              <a:rPr lang="ru-RU"/>
              <a:t>IPC: Семафоры (2/)</a:t>
            </a:r>
            <a:endParaRPr/>
          </a:p>
        </p:txBody>
      </p:sp>
      <p:sp>
        <p:nvSpPr>
          <p:cNvPr id="783" name="Google Shape;783;p5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84" name="Google Shape;784;p57"/>
          <p:cNvSpPr txBox="1"/>
          <p:nvPr/>
        </p:nvSpPr>
        <p:spPr>
          <a:xfrm>
            <a:off x="1940450" y="1293450"/>
            <a:ext cx="6831300" cy="531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#define WORKER_COUNT 10</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sem_t *sem;</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*worker_f(</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*arg)</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id =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arg;</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while</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 {</a:t>
            </a:r>
            <a:endParaRPr sz="12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sem_wait(sem);</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"Thread %d got the sem\n"</a:t>
            </a:r>
            <a:r>
              <a:rPr lang="ru-RU" sz="1150">
                <a:solidFill>
                  <a:srgbClr val="37474F"/>
                </a:solidFill>
                <a:latin typeface="Roboto Mono"/>
                <a:ea typeface="Roboto Mono"/>
                <a:cs typeface="Roboto Mono"/>
                <a:sym typeface="Roboto Mono"/>
              </a:rPr>
              <a:t>, 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sleep(</a:t>
            </a:r>
            <a:r>
              <a:rPr lang="ru-RU" sz="1150">
                <a:solidFill>
                  <a:srgbClr val="C53929"/>
                </a:solidFill>
                <a:latin typeface="Roboto Mono"/>
                <a:ea typeface="Roboto Mono"/>
                <a:cs typeface="Roboto Mono"/>
                <a:sym typeface="Roboto Mono"/>
              </a:rPr>
              <a:t>3</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sem_post(sem);</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sleep(</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main()</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pthread_t workers[WORKER_COUNT];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sem = sem_open(</a:t>
            </a:r>
            <a:r>
              <a:rPr lang="ru-RU" sz="1150">
                <a:solidFill>
                  <a:srgbClr val="388E3C"/>
                </a:solidFill>
                <a:latin typeface="Roboto Mono"/>
                <a:ea typeface="Roboto Mono"/>
                <a:cs typeface="Roboto Mono"/>
                <a:sym typeface="Roboto Mono"/>
              </a:rPr>
              <a:t>"/my_sem"</a:t>
            </a:r>
            <a:r>
              <a:rPr lang="ru-RU" sz="1150">
                <a:solidFill>
                  <a:srgbClr val="37474F"/>
                </a:solidFill>
                <a:latin typeface="Roboto Mono"/>
                <a:ea typeface="Roboto Mono"/>
                <a:cs typeface="Roboto Mono"/>
                <a:sym typeface="Roboto Mono"/>
              </a:rPr>
              <a:t>, O_CREAT, O_RDWR, </a:t>
            </a:r>
            <a:r>
              <a:rPr lang="ru-RU" sz="1150">
                <a:solidFill>
                  <a:srgbClr val="C53929"/>
                </a:solidFill>
                <a:latin typeface="Roboto Mono"/>
                <a:ea typeface="Roboto Mono"/>
                <a:cs typeface="Roboto Mono"/>
                <a:sym typeface="Roboto Mono"/>
              </a:rPr>
              <a:t>5</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(sem == SEM_FAILED)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"error = %s\n"</a:t>
            </a:r>
            <a:r>
              <a:rPr lang="ru-RU" sz="1150">
                <a:solidFill>
                  <a:srgbClr val="37474F"/>
                </a:solidFill>
                <a:latin typeface="Roboto Mono"/>
                <a:ea typeface="Roboto Mono"/>
                <a:cs typeface="Roboto Mono"/>
                <a:sym typeface="Roboto Mono"/>
              </a:rPr>
              <a:t>, strerror(errno));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for</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i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i &lt; WORKER_COUNT; ++i)</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pthread_create(&amp;workers[i], </a:t>
            </a:r>
            <a:r>
              <a:rPr lang="ru-RU" sz="1150">
                <a:solidFill>
                  <a:srgbClr val="C53929"/>
                </a:solidFill>
                <a:latin typeface="Roboto Mono"/>
                <a:ea typeface="Roboto Mono"/>
                <a:cs typeface="Roboto Mono"/>
                <a:sym typeface="Roboto Mono"/>
              </a:rPr>
              <a:t>NULL</a:t>
            </a:r>
            <a:r>
              <a:rPr lang="ru-RU" sz="1150">
                <a:solidFill>
                  <a:srgbClr val="37474F"/>
                </a:solidFill>
                <a:latin typeface="Roboto Mono"/>
                <a:ea typeface="Roboto Mono"/>
                <a:cs typeface="Roboto Mono"/>
                <a:sym typeface="Roboto Mono"/>
              </a:rPr>
              <a:t>, worker_f,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 i);</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getchar();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sem_close(sem);</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
        <p:nvSpPr>
          <p:cNvPr id="785" name="Google Shape;785;p57"/>
          <p:cNvSpPr txBox="1"/>
          <p:nvPr/>
        </p:nvSpPr>
        <p:spPr>
          <a:xfrm>
            <a:off x="8771750" y="1382225"/>
            <a:ext cx="3000000" cy="172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Потоки конкурируют за семафор. 10 потоков на семафор со значением 5</a:t>
            </a:r>
            <a:endParaRPr sz="2250">
              <a:highlight>
                <a:srgbClr val="FFFFFF"/>
              </a:highlight>
            </a:endParaRPr>
          </a:p>
        </p:txBody>
      </p:sp>
      <p:sp>
        <p:nvSpPr>
          <p:cNvPr id="786" name="Google Shape;786;p57"/>
          <p:cNvSpPr/>
          <p:nvPr/>
        </p:nvSpPr>
        <p:spPr>
          <a:xfrm>
            <a:off x="1880175" y="1806950"/>
            <a:ext cx="4659000" cy="2127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7"/>
          <p:cNvSpPr txBox="1"/>
          <p:nvPr/>
        </p:nvSpPr>
        <p:spPr>
          <a:xfrm>
            <a:off x="8771750" y="3402425"/>
            <a:ext cx="3000000" cy="172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Создается именованный семафор по </a:t>
            </a:r>
            <a:r>
              <a:rPr b="1" lang="ru-RU" sz="2250">
                <a:highlight>
                  <a:srgbClr val="FFFFFF"/>
                </a:highlight>
              </a:rPr>
              <a:t>выдуманному</a:t>
            </a:r>
            <a:r>
              <a:rPr lang="ru-RU" sz="2250">
                <a:highlight>
                  <a:srgbClr val="FFFFFF"/>
                </a:highlight>
              </a:rPr>
              <a:t> пути</a:t>
            </a:r>
            <a:endParaRPr sz="2250">
              <a:highlight>
                <a:srgbClr val="FFFFFF"/>
              </a:highlight>
            </a:endParaRPr>
          </a:p>
        </p:txBody>
      </p:sp>
      <p:sp>
        <p:nvSpPr>
          <p:cNvPr id="788" name="Google Shape;788;p57"/>
          <p:cNvSpPr/>
          <p:nvPr/>
        </p:nvSpPr>
        <p:spPr>
          <a:xfrm>
            <a:off x="2152175" y="4128475"/>
            <a:ext cx="4659000" cy="1263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7"/>
          <p:cNvSpPr txBox="1"/>
          <p:nvPr/>
        </p:nvSpPr>
        <p:spPr>
          <a:xfrm>
            <a:off x="7868100" y="60738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7_ipc/12_sem_posix.c</a:t>
            </a:r>
            <a:endParaRPr/>
          </a:p>
        </p:txBody>
      </p:sp>
      <p:sp>
        <p:nvSpPr>
          <p:cNvPr id="790" name="Google Shape;790;p57"/>
          <p:cNvSpPr txBox="1"/>
          <p:nvPr/>
        </p:nvSpPr>
        <p:spPr>
          <a:xfrm>
            <a:off x="8319975" y="3927238"/>
            <a:ext cx="3000000" cy="132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Создать потоки и завершить процесс, когда нажмут enter</a:t>
            </a:r>
            <a:endParaRPr sz="2250">
              <a:highlight>
                <a:srgbClr val="FFFFFF"/>
              </a:highlight>
            </a:endParaRPr>
          </a:p>
        </p:txBody>
      </p:sp>
      <p:sp>
        <p:nvSpPr>
          <p:cNvPr id="791" name="Google Shape;791;p57"/>
          <p:cNvSpPr/>
          <p:nvPr/>
        </p:nvSpPr>
        <p:spPr>
          <a:xfrm>
            <a:off x="2264700" y="5128325"/>
            <a:ext cx="5470500" cy="1011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POSIX IPC: Семафоры (3/)</a:t>
            </a:r>
            <a:endParaRPr/>
          </a:p>
        </p:txBody>
      </p:sp>
      <p:sp>
        <p:nvSpPr>
          <p:cNvPr id="797" name="Google Shape;797;p5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798" name="Google Shape;798;p58"/>
          <p:cNvSpPr txBox="1"/>
          <p:nvPr/>
        </p:nvSpPr>
        <p:spPr>
          <a:xfrm>
            <a:off x="2192950" y="1435400"/>
            <a:ext cx="30000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8_sem_posix.c</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./a.out</a:t>
            </a:r>
            <a:endParaRPr/>
          </a:p>
          <a:p>
            <a:pPr indent="0" lvl="0" marL="0" rtl="0" algn="l">
              <a:spcBef>
                <a:spcPts val="0"/>
              </a:spcBef>
              <a:spcAft>
                <a:spcPts val="0"/>
              </a:spcAft>
              <a:buNone/>
            </a:pPr>
            <a:r>
              <a:rPr lang="ru-RU"/>
              <a:t>Thread 0 got the sem</a:t>
            </a:r>
            <a:endParaRPr/>
          </a:p>
          <a:p>
            <a:pPr indent="0" lvl="0" marL="0" rtl="0" algn="l">
              <a:spcBef>
                <a:spcPts val="0"/>
              </a:spcBef>
              <a:spcAft>
                <a:spcPts val="0"/>
              </a:spcAft>
              <a:buNone/>
            </a:pPr>
            <a:r>
              <a:rPr lang="ru-RU"/>
              <a:t>Thread 1 got the sem</a:t>
            </a:r>
            <a:endParaRPr/>
          </a:p>
          <a:p>
            <a:pPr indent="0" lvl="0" marL="0" rtl="0" algn="l">
              <a:spcBef>
                <a:spcPts val="0"/>
              </a:spcBef>
              <a:spcAft>
                <a:spcPts val="0"/>
              </a:spcAft>
              <a:buNone/>
            </a:pPr>
            <a:r>
              <a:rPr lang="ru-RU"/>
              <a:t>Thread 2 got the sem</a:t>
            </a:r>
            <a:endParaRPr/>
          </a:p>
          <a:p>
            <a:pPr indent="0" lvl="0" marL="0" rtl="0" algn="l">
              <a:spcBef>
                <a:spcPts val="0"/>
              </a:spcBef>
              <a:spcAft>
                <a:spcPts val="0"/>
              </a:spcAft>
              <a:buNone/>
            </a:pPr>
            <a:r>
              <a:rPr lang="ru-RU"/>
              <a:t>Thread 3 got the sem</a:t>
            </a:r>
            <a:endParaRPr/>
          </a:p>
          <a:p>
            <a:pPr indent="0" lvl="0" marL="0" rtl="0" algn="l">
              <a:spcBef>
                <a:spcPts val="0"/>
              </a:spcBef>
              <a:spcAft>
                <a:spcPts val="0"/>
              </a:spcAft>
              <a:buNone/>
            </a:pPr>
            <a:r>
              <a:rPr lang="ru-RU"/>
              <a:t>Thread 4 got the sem</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Thread 5 got the sem</a:t>
            </a:r>
            <a:endParaRPr/>
          </a:p>
          <a:p>
            <a:pPr indent="0" lvl="0" marL="0" rtl="0" algn="l">
              <a:spcBef>
                <a:spcPts val="0"/>
              </a:spcBef>
              <a:spcAft>
                <a:spcPts val="0"/>
              </a:spcAft>
              <a:buNone/>
            </a:pPr>
            <a:r>
              <a:rPr lang="ru-RU"/>
              <a:t>Thread 6 got the sem</a:t>
            </a:r>
            <a:endParaRPr/>
          </a:p>
          <a:p>
            <a:pPr indent="0" lvl="0" marL="0" rtl="0" algn="l">
              <a:spcBef>
                <a:spcPts val="0"/>
              </a:spcBef>
              <a:spcAft>
                <a:spcPts val="0"/>
              </a:spcAft>
              <a:buNone/>
            </a:pPr>
            <a:r>
              <a:rPr lang="ru-RU"/>
              <a:t>Thread 7 got the sem</a:t>
            </a:r>
            <a:endParaRPr/>
          </a:p>
          <a:p>
            <a:pPr indent="0" lvl="0" marL="0" rtl="0" algn="l">
              <a:spcBef>
                <a:spcPts val="0"/>
              </a:spcBef>
              <a:spcAft>
                <a:spcPts val="0"/>
              </a:spcAft>
              <a:buNone/>
            </a:pPr>
            <a:r>
              <a:rPr lang="ru-RU"/>
              <a:t>Thread 8 got the sem</a:t>
            </a:r>
            <a:endParaRPr/>
          </a:p>
          <a:p>
            <a:pPr indent="0" lvl="0" marL="0" rtl="0" algn="l">
              <a:spcBef>
                <a:spcPts val="0"/>
              </a:spcBef>
              <a:spcAft>
                <a:spcPts val="0"/>
              </a:spcAft>
              <a:buNone/>
            </a:pPr>
            <a:r>
              <a:rPr lang="ru-RU"/>
              <a:t>Thread 9 got the sem</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Thread 3 got the sem</a:t>
            </a:r>
            <a:endParaRPr/>
          </a:p>
          <a:p>
            <a:pPr indent="0" lvl="0" marL="0" rtl="0" algn="l">
              <a:spcBef>
                <a:spcPts val="0"/>
              </a:spcBef>
              <a:spcAft>
                <a:spcPts val="0"/>
              </a:spcAft>
              <a:buNone/>
            </a:pPr>
            <a:r>
              <a:rPr lang="ru-RU"/>
              <a:t>Thread 1 got the sem</a:t>
            </a:r>
            <a:endParaRPr/>
          </a:p>
          <a:p>
            <a:pPr indent="0" lvl="0" marL="0" rtl="0" algn="l">
              <a:spcBef>
                <a:spcPts val="0"/>
              </a:spcBef>
              <a:spcAft>
                <a:spcPts val="0"/>
              </a:spcAft>
              <a:buNone/>
            </a:pPr>
            <a:r>
              <a:rPr lang="ru-RU"/>
              <a:t>Thread 4 got the sem</a:t>
            </a:r>
            <a:endParaRPr/>
          </a:p>
          <a:p>
            <a:pPr indent="0" lvl="0" marL="0" rtl="0" algn="l">
              <a:spcBef>
                <a:spcPts val="0"/>
              </a:spcBef>
              <a:spcAft>
                <a:spcPts val="0"/>
              </a:spcAft>
              <a:buNone/>
            </a:pPr>
            <a:r>
              <a:rPr lang="ru-RU"/>
              <a:t>Thread 2 got the sem</a:t>
            </a:r>
            <a:endParaRPr/>
          </a:p>
          <a:p>
            <a:pPr indent="0" lvl="0" marL="0" rtl="0" algn="l">
              <a:spcBef>
                <a:spcPts val="0"/>
              </a:spcBef>
              <a:spcAft>
                <a:spcPts val="0"/>
              </a:spcAft>
              <a:buNone/>
            </a:pPr>
            <a:r>
              <a:rPr lang="ru-RU"/>
              <a:t>Thread 0 got the sem</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a:t>
            </a:r>
            <a:endParaRPr/>
          </a:p>
        </p:txBody>
      </p:sp>
      <p:sp>
        <p:nvSpPr>
          <p:cNvPr id="799" name="Google Shape;799;p58"/>
          <p:cNvSpPr txBox="1"/>
          <p:nvPr/>
        </p:nvSpPr>
        <p:spPr>
          <a:xfrm>
            <a:off x="7868100" y="60738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7_ipc/12_sem_posix.c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5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Доменные UNIX сокеты (1/)</a:t>
            </a:r>
            <a:endParaRPr/>
          </a:p>
        </p:txBody>
      </p:sp>
      <p:sp>
        <p:nvSpPr>
          <p:cNvPr id="805" name="Google Shape;805;p5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06" name="Google Shape;806;p59"/>
          <p:cNvSpPr txBox="1"/>
          <p:nvPr/>
        </p:nvSpPr>
        <p:spPr>
          <a:xfrm>
            <a:off x="2582925" y="1727800"/>
            <a:ext cx="65256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socketpair(</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domain,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type,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protocol,</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socket_vector[</a:t>
            </a:r>
            <a:r>
              <a:rPr lang="ru-RU" sz="1650">
                <a:solidFill>
                  <a:srgbClr val="C53929"/>
                </a:solidFill>
                <a:latin typeface="Roboto Mono"/>
                <a:ea typeface="Roboto Mono"/>
                <a:cs typeface="Roboto Mono"/>
                <a:sym typeface="Roboto Mono"/>
              </a:rPr>
              <a:t>2</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807" name="Google Shape;807;p59"/>
          <p:cNvSpPr txBox="1"/>
          <p:nvPr/>
        </p:nvSpPr>
        <p:spPr>
          <a:xfrm>
            <a:off x="3753525" y="3138325"/>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Работает как двунаправленный pipe - можно писать/читать с обоих концов</a:t>
            </a:r>
            <a:endParaRPr sz="2250">
              <a:highlight>
                <a:srgbClr val="FFFFFF"/>
              </a:highlight>
            </a:endParaRPr>
          </a:p>
        </p:txBody>
      </p:sp>
      <p:sp>
        <p:nvSpPr>
          <p:cNvPr id="808" name="Google Shape;808;p59"/>
          <p:cNvSpPr/>
          <p:nvPr/>
        </p:nvSpPr>
        <p:spPr>
          <a:xfrm>
            <a:off x="3516225" y="2260175"/>
            <a:ext cx="3474600" cy="41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Доменные UNIX сокеты (2/)</a:t>
            </a:r>
            <a:endParaRPr/>
          </a:p>
        </p:txBody>
      </p:sp>
      <p:sp>
        <p:nvSpPr>
          <p:cNvPr id="814" name="Google Shape;814;p6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15" name="Google Shape;815;p60"/>
          <p:cNvSpPr txBox="1"/>
          <p:nvPr/>
        </p:nvSpPr>
        <p:spPr>
          <a:xfrm>
            <a:off x="510225" y="1612425"/>
            <a:ext cx="65256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socketpair(</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domain,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type,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protocol,</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socket_vector[</a:t>
            </a:r>
            <a:r>
              <a:rPr lang="ru-RU" sz="1650">
                <a:solidFill>
                  <a:srgbClr val="C53929"/>
                </a:solidFill>
                <a:latin typeface="Roboto Mono"/>
                <a:ea typeface="Roboto Mono"/>
                <a:cs typeface="Roboto Mono"/>
                <a:sym typeface="Roboto Mono"/>
              </a:rPr>
              <a:t>2</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816" name="Google Shape;816;p60"/>
          <p:cNvSpPr txBox="1"/>
          <p:nvPr/>
        </p:nvSpPr>
        <p:spPr>
          <a:xfrm>
            <a:off x="510225" y="2628475"/>
            <a:ext cx="65256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Протокол - некое соглашение о формате передаваемых данных и их обработке</a:t>
            </a:r>
            <a:endParaRPr sz="2250">
              <a:highlight>
                <a:srgbClr val="FFFFFF"/>
              </a:highlight>
            </a:endParaRPr>
          </a:p>
        </p:txBody>
      </p:sp>
      <p:sp>
        <p:nvSpPr>
          <p:cNvPr id="817" name="Google Shape;817;p60"/>
          <p:cNvSpPr txBox="1"/>
          <p:nvPr/>
        </p:nvSpPr>
        <p:spPr>
          <a:xfrm>
            <a:off x="580375" y="3465825"/>
            <a:ext cx="6013200" cy="18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u="sng">
                <a:highlight>
                  <a:srgbClr val="FFFFFF"/>
                </a:highlight>
              </a:rPr>
              <a:t>Пример описания протокола:</a:t>
            </a:r>
            <a:endParaRPr sz="1800" u="sng">
              <a:highlight>
                <a:srgbClr val="FFFFFF"/>
              </a:highlight>
            </a:endParaRPr>
          </a:p>
          <a:p>
            <a:pPr indent="0" lvl="0" marL="0" rtl="0" algn="ctr">
              <a:lnSpc>
                <a:spcPct val="115000"/>
              </a:lnSpc>
              <a:spcBef>
                <a:spcPts val="500"/>
              </a:spcBef>
              <a:spcAft>
                <a:spcPts val="0"/>
              </a:spcAft>
              <a:buNone/>
            </a:pPr>
            <a:r>
              <a:rPr lang="ru-RU" sz="1800">
                <a:highlight>
                  <a:srgbClr val="FFFFFF"/>
                </a:highlight>
              </a:rPr>
              <a:t>"Давайте передавать данные пакетами по максимум 512 байт. Первые 4 байта - размер пакета в big-endian, дальше тип сообщения, ... Если у пакетов в сети нарушается порядок, то исправляем его"</a:t>
            </a:r>
            <a:endParaRPr sz="1800">
              <a:highlight>
                <a:srgbClr val="FFFFFF"/>
              </a:highlight>
            </a:endParaRPr>
          </a:p>
        </p:txBody>
      </p:sp>
      <p:sp>
        <p:nvSpPr>
          <p:cNvPr id="818" name="Google Shape;818;p60"/>
          <p:cNvSpPr txBox="1"/>
          <p:nvPr/>
        </p:nvSpPr>
        <p:spPr>
          <a:xfrm>
            <a:off x="6649225" y="1612650"/>
            <a:ext cx="6525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cat /etc/protocols</a:t>
            </a:r>
            <a:endParaRPr/>
          </a:p>
          <a:p>
            <a:pPr indent="0" lvl="0" marL="0" rtl="0" algn="l">
              <a:spcBef>
                <a:spcPts val="0"/>
              </a:spcBef>
              <a:spcAft>
                <a:spcPts val="0"/>
              </a:spcAft>
              <a:buNone/>
            </a:pPr>
            <a:r>
              <a:rPr lang="ru-RU"/>
              <a:t>ip	0	IP		# internet protocol, pseudo protocol number</a:t>
            </a:r>
            <a:endParaRPr/>
          </a:p>
          <a:p>
            <a:pPr indent="0" lvl="0" marL="0" rtl="0" algn="l">
              <a:spcBef>
                <a:spcPts val="0"/>
              </a:spcBef>
              <a:spcAft>
                <a:spcPts val="0"/>
              </a:spcAft>
              <a:buNone/>
            </a:pPr>
            <a:r>
              <a:rPr lang="ru-RU"/>
              <a:t>hopopt	0	HOPOPT	# IPv6 Hop-by-Hop Option [RFC1883]</a:t>
            </a:r>
            <a:endParaRPr/>
          </a:p>
          <a:p>
            <a:pPr indent="0" lvl="0" marL="0" rtl="0" algn="l">
              <a:spcBef>
                <a:spcPts val="0"/>
              </a:spcBef>
              <a:spcAft>
                <a:spcPts val="0"/>
              </a:spcAft>
              <a:buNone/>
            </a:pPr>
            <a:r>
              <a:rPr lang="ru-RU"/>
              <a:t>icmp	1	ICMP		# internet control message protocol</a:t>
            </a:r>
            <a:endParaRPr/>
          </a:p>
          <a:p>
            <a:pPr indent="0" lvl="0" marL="0" rtl="0" algn="l">
              <a:spcBef>
                <a:spcPts val="0"/>
              </a:spcBef>
              <a:spcAft>
                <a:spcPts val="0"/>
              </a:spcAft>
              <a:buNone/>
            </a:pPr>
            <a:r>
              <a:rPr lang="ru-RU"/>
              <a:t>igmp	2	IGMP		# Internet Group Management</a:t>
            </a:r>
            <a:endParaRPr/>
          </a:p>
          <a:p>
            <a:pPr indent="0" lvl="0" marL="0" rtl="0" algn="l">
              <a:spcBef>
                <a:spcPts val="0"/>
              </a:spcBef>
              <a:spcAft>
                <a:spcPts val="0"/>
              </a:spcAft>
              <a:buNone/>
            </a:pPr>
            <a:r>
              <a:rPr lang="ru-RU"/>
              <a:t>ggp	3	GGP		# gateway-gateway protocol</a:t>
            </a:r>
            <a:endParaRPr/>
          </a:p>
          <a:p>
            <a:pPr indent="0" lvl="0" marL="0" rtl="0" algn="l">
              <a:spcBef>
                <a:spcPts val="0"/>
              </a:spcBef>
              <a:spcAft>
                <a:spcPts val="0"/>
              </a:spcAft>
              <a:buNone/>
            </a:pPr>
            <a:r>
              <a:rPr lang="ru-RU"/>
              <a:t>ipencap	4	IP-ENCAP	# IP encapsulated in IP (officially ``IP'')</a:t>
            </a:r>
            <a:endParaRPr/>
          </a:p>
          <a:p>
            <a:pPr indent="0" lvl="0" marL="0" rtl="0" algn="l">
              <a:spcBef>
                <a:spcPts val="0"/>
              </a:spcBef>
              <a:spcAft>
                <a:spcPts val="0"/>
              </a:spcAft>
              <a:buNone/>
            </a:pPr>
            <a:r>
              <a:rPr lang="ru-RU"/>
              <a:t>st	5	ST		# ST datagram mode</a:t>
            </a:r>
            <a:endParaRPr/>
          </a:p>
          <a:p>
            <a:pPr indent="0" lvl="0" marL="0" rtl="0" algn="l">
              <a:spcBef>
                <a:spcPts val="0"/>
              </a:spcBef>
              <a:spcAft>
                <a:spcPts val="0"/>
              </a:spcAft>
              <a:buNone/>
            </a:pPr>
            <a:r>
              <a:rPr lang="ru-RU"/>
              <a:t>tcp	6	TCP		# transmission control protocol</a:t>
            </a:r>
            <a:endParaRPr/>
          </a:p>
          <a:p>
            <a:pPr indent="0" lvl="0" marL="0" rtl="0" algn="l">
              <a:spcBef>
                <a:spcPts val="0"/>
              </a:spcBef>
              <a:spcAft>
                <a:spcPts val="0"/>
              </a:spcAft>
              <a:buNone/>
            </a:pPr>
            <a:r>
              <a:rPr lang="ru-RU"/>
              <a:t>egp	8	EGP		# exterior gateway protocol</a:t>
            </a:r>
            <a:endParaRPr/>
          </a:p>
          <a:p>
            <a:pPr indent="0" lvl="0" marL="0" rtl="0" algn="l">
              <a:spcBef>
                <a:spcPts val="0"/>
              </a:spcBef>
              <a:spcAft>
                <a:spcPts val="0"/>
              </a:spcAft>
              <a:buNone/>
            </a:pPr>
            <a:r>
              <a:rPr lang="ru-RU"/>
              <a:t>igp	9	IGP		# any private interior gateway (Cisco)</a:t>
            </a:r>
            <a:endParaRPr/>
          </a:p>
          <a:p>
            <a:pPr indent="0" lvl="0" marL="0" rtl="0" algn="l">
              <a:spcBef>
                <a:spcPts val="0"/>
              </a:spcBef>
              <a:spcAft>
                <a:spcPts val="0"/>
              </a:spcAft>
              <a:buNone/>
            </a:pPr>
            <a:r>
              <a:rPr lang="ru-RU"/>
              <a:t>pup	12	PUP		# PARC universal packet protocol</a:t>
            </a:r>
            <a:endParaRPr/>
          </a:p>
          <a:p>
            <a:pPr indent="0" lvl="0" marL="0" rtl="0" algn="l">
              <a:spcBef>
                <a:spcPts val="0"/>
              </a:spcBef>
              <a:spcAft>
                <a:spcPts val="0"/>
              </a:spcAft>
              <a:buNone/>
            </a:pPr>
            <a:r>
              <a:rPr lang="ru-RU"/>
              <a:t>udp	17	UDP		# user datagram protocol</a:t>
            </a:r>
            <a:endParaRPr/>
          </a:p>
          <a:p>
            <a:pPr indent="0" lvl="0" marL="0" rtl="0" algn="l">
              <a:spcBef>
                <a:spcPts val="0"/>
              </a:spcBef>
              <a:spcAft>
                <a:spcPts val="0"/>
              </a:spcAft>
              <a:buNone/>
            </a:pPr>
            <a:r>
              <a:rPr lang="ru-RU"/>
              <a:t>...</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man protocols</a:t>
            </a:r>
            <a:endParaRPr/>
          </a:p>
        </p:txBody>
      </p:sp>
      <p:sp>
        <p:nvSpPr>
          <p:cNvPr id="819" name="Google Shape;819;p60"/>
          <p:cNvSpPr/>
          <p:nvPr/>
        </p:nvSpPr>
        <p:spPr>
          <a:xfrm>
            <a:off x="6465300" y="1550725"/>
            <a:ext cx="2367900" cy="41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0"/>
          <p:cNvSpPr/>
          <p:nvPr/>
        </p:nvSpPr>
        <p:spPr>
          <a:xfrm>
            <a:off x="8652500" y="4854850"/>
            <a:ext cx="3018600" cy="1613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Список поддерживаемых протоколов в Linux</a:t>
            </a:r>
            <a:endParaRPr/>
          </a:p>
        </p:txBody>
      </p:sp>
      <p:sp>
        <p:nvSpPr>
          <p:cNvPr id="821" name="Google Shape;821;p60"/>
          <p:cNvSpPr txBox="1"/>
          <p:nvPr/>
        </p:nvSpPr>
        <p:spPr>
          <a:xfrm>
            <a:off x="8582950" y="4006300"/>
            <a:ext cx="3477600" cy="2782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Руководство к знакомству с протоколами. Но нужно редко - обычно по умолчанию используют protocol = 0</a:t>
            </a:r>
            <a:endParaRPr sz="2250">
              <a:highlight>
                <a:srgbClr val="FFFFFF"/>
              </a:highlight>
            </a:endParaRPr>
          </a:p>
        </p:txBody>
      </p:sp>
      <p:sp>
        <p:nvSpPr>
          <p:cNvPr id="822" name="Google Shape;822;p60"/>
          <p:cNvSpPr/>
          <p:nvPr/>
        </p:nvSpPr>
        <p:spPr>
          <a:xfrm>
            <a:off x="6284600" y="4831350"/>
            <a:ext cx="2367900" cy="41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0"/>
          <p:cNvSpPr/>
          <p:nvPr/>
        </p:nvSpPr>
        <p:spPr>
          <a:xfrm>
            <a:off x="4661775" y="1878675"/>
            <a:ext cx="1862400" cy="41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(3/)</a:t>
            </a:r>
            <a:endParaRPr/>
          </a:p>
        </p:txBody>
      </p:sp>
      <p:sp>
        <p:nvSpPr>
          <p:cNvPr id="829" name="Google Shape;829;p6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30" name="Google Shape;830;p61"/>
          <p:cNvSpPr txBox="1"/>
          <p:nvPr/>
        </p:nvSpPr>
        <p:spPr>
          <a:xfrm>
            <a:off x="2582925" y="1487225"/>
            <a:ext cx="65256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socketpair(</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domain,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type,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protocol,</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socket_vector[</a:t>
            </a:r>
            <a:r>
              <a:rPr lang="ru-RU" sz="1650">
                <a:solidFill>
                  <a:srgbClr val="C53929"/>
                </a:solidFill>
                <a:latin typeface="Roboto Mono"/>
                <a:ea typeface="Roboto Mono"/>
                <a:cs typeface="Roboto Mono"/>
                <a:sym typeface="Roboto Mono"/>
              </a:rPr>
              <a:t>2</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831" name="Google Shape;831;p61"/>
          <p:cNvSpPr/>
          <p:nvPr/>
        </p:nvSpPr>
        <p:spPr>
          <a:xfrm>
            <a:off x="6734475" y="1753475"/>
            <a:ext cx="1862400" cy="41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1"/>
          <p:cNvSpPr txBox="1"/>
          <p:nvPr/>
        </p:nvSpPr>
        <p:spPr>
          <a:xfrm>
            <a:off x="2434400" y="2433725"/>
            <a:ext cx="7136100" cy="132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Тип сокета описывает способ работы с ним. Почти всегда однозначно соответствует одному протоколу.</a:t>
            </a:r>
            <a:endParaRPr sz="2250">
              <a:highlight>
                <a:srgbClr val="FFFFFF"/>
              </a:highlight>
            </a:endParaRPr>
          </a:p>
        </p:txBody>
      </p:sp>
      <p:sp>
        <p:nvSpPr>
          <p:cNvPr id="833" name="Google Shape;833;p61"/>
          <p:cNvSpPr txBox="1"/>
          <p:nvPr/>
        </p:nvSpPr>
        <p:spPr>
          <a:xfrm>
            <a:off x="1516275" y="3761225"/>
            <a:ext cx="9879600" cy="2794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u="sng">
                <a:highlight>
                  <a:srgbClr val="FFFFFF"/>
                </a:highlight>
              </a:rPr>
              <a:t>Возможные типы:</a:t>
            </a:r>
            <a:endParaRPr sz="1800" u="sng">
              <a:highlight>
                <a:srgbClr val="FFFFFF"/>
              </a:highlight>
            </a:endParaRPr>
          </a:p>
          <a:p>
            <a:pPr indent="-342900" lvl="0" marL="673100" rtl="0" algn="l">
              <a:lnSpc>
                <a:spcPct val="115000"/>
              </a:lnSpc>
              <a:spcBef>
                <a:spcPts val="800"/>
              </a:spcBef>
              <a:spcAft>
                <a:spcPts val="0"/>
              </a:spcAft>
              <a:buSzPts val="1800"/>
              <a:buChar char="●"/>
            </a:pPr>
            <a:r>
              <a:rPr lang="ru-RU" sz="1800">
                <a:highlight>
                  <a:srgbClr val="FFFFFF"/>
                </a:highlight>
              </a:rPr>
              <a:t>SOCK_DGRAM - через сокет отправляются/читаются пакеты ограниченного размера, может не быть гарантий доставки, порядка. Обычно это UDP.</a:t>
            </a:r>
            <a:endParaRPr sz="1800">
              <a:highlight>
                <a:srgbClr val="FFFFFF"/>
              </a:highlight>
            </a:endParaRPr>
          </a:p>
          <a:p>
            <a:pPr indent="-342900" lvl="0" marL="673100" rtl="0" algn="l">
              <a:lnSpc>
                <a:spcPct val="115000"/>
              </a:lnSpc>
              <a:spcBef>
                <a:spcPts val="0"/>
              </a:spcBef>
              <a:spcAft>
                <a:spcPts val="0"/>
              </a:spcAft>
              <a:buSzPts val="1800"/>
              <a:buChar char="●"/>
            </a:pPr>
            <a:r>
              <a:rPr lang="ru-RU" sz="1800">
                <a:highlight>
                  <a:srgbClr val="FFFFFF"/>
                </a:highlight>
              </a:rPr>
              <a:t>SOCK_STREAM - сокет выглядит как сплошной поток байт, гарантии доставки и порядка. Обычно это TCP.</a:t>
            </a:r>
            <a:endParaRPr sz="1800">
              <a:highlight>
                <a:srgbClr val="FFFFFF"/>
              </a:highlight>
            </a:endParaRPr>
          </a:p>
          <a:p>
            <a:pPr indent="-342900" lvl="0" marL="673100" rtl="0" algn="l">
              <a:lnSpc>
                <a:spcPct val="115000"/>
              </a:lnSpc>
              <a:spcBef>
                <a:spcPts val="0"/>
              </a:spcBef>
              <a:spcAft>
                <a:spcPts val="0"/>
              </a:spcAft>
              <a:buSzPts val="1800"/>
              <a:buChar char="●"/>
            </a:pPr>
            <a:r>
              <a:rPr lang="ru-RU" sz="1800">
                <a:highlight>
                  <a:srgbClr val="FFFFFF"/>
                </a:highlight>
              </a:rPr>
              <a:t>SOCK_RAW - как dgram, но пакеты читаются/пишутся в почти "сыром" виде. Нужно самому собирать протоколы вроде TCP, UDP, составляя их заголовки и т.д.</a:t>
            </a:r>
            <a:endParaRPr sz="1800">
              <a:highlight>
                <a:srgbClr val="FFFFFF"/>
              </a:highlight>
            </a:endParaRPr>
          </a:p>
          <a:p>
            <a:pPr indent="-342900" lvl="0" marL="673100" rtl="0" algn="l">
              <a:lnSpc>
                <a:spcPct val="115000"/>
              </a:lnSpc>
              <a:spcBef>
                <a:spcPts val="0"/>
              </a:spcBef>
              <a:spcAft>
                <a:spcPts val="0"/>
              </a:spcAft>
              <a:buSzPts val="1800"/>
              <a:buChar char="●"/>
            </a:pPr>
            <a:r>
              <a:rPr lang="ru-RU" sz="1800">
                <a:highlight>
                  <a:srgbClr val="FFFFFF"/>
                </a:highlight>
              </a:rPr>
              <a:t>...</a:t>
            </a:r>
            <a:endParaRPr sz="1800">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(4/)</a:t>
            </a:r>
            <a:endParaRPr/>
          </a:p>
        </p:txBody>
      </p:sp>
      <p:sp>
        <p:nvSpPr>
          <p:cNvPr id="839" name="Google Shape;839;p6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40" name="Google Shape;840;p62"/>
          <p:cNvSpPr txBox="1"/>
          <p:nvPr/>
        </p:nvSpPr>
        <p:spPr>
          <a:xfrm>
            <a:off x="2582925" y="1487225"/>
            <a:ext cx="65256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socketpair(</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domain,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type,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protocol,</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socket_vector[</a:t>
            </a:r>
            <a:r>
              <a:rPr lang="ru-RU" sz="1650">
                <a:solidFill>
                  <a:srgbClr val="C53929"/>
                </a:solidFill>
                <a:latin typeface="Roboto Mono"/>
                <a:ea typeface="Roboto Mono"/>
                <a:cs typeface="Roboto Mono"/>
                <a:sym typeface="Roboto Mono"/>
              </a:rPr>
              <a:t>2</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841" name="Google Shape;841;p62"/>
          <p:cNvSpPr/>
          <p:nvPr/>
        </p:nvSpPr>
        <p:spPr>
          <a:xfrm>
            <a:off x="3841025" y="1753475"/>
            <a:ext cx="1862400" cy="41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2"/>
          <p:cNvSpPr txBox="1"/>
          <p:nvPr/>
        </p:nvSpPr>
        <p:spPr>
          <a:xfrm>
            <a:off x="1769925" y="2433725"/>
            <a:ext cx="81516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Домен определяет семейство протоколов, в котором уже уточняют тип сокета и возможно конкретный протокол</a:t>
            </a:r>
            <a:endParaRPr sz="2250">
              <a:highlight>
                <a:srgbClr val="FFFFFF"/>
              </a:highlight>
            </a:endParaRPr>
          </a:p>
        </p:txBody>
      </p:sp>
      <p:sp>
        <p:nvSpPr>
          <p:cNvPr id="843" name="Google Shape;843;p62"/>
          <p:cNvSpPr txBox="1"/>
          <p:nvPr/>
        </p:nvSpPr>
        <p:spPr>
          <a:xfrm>
            <a:off x="1922700" y="3213400"/>
            <a:ext cx="8346600" cy="3288600"/>
          </a:xfrm>
          <a:prstGeom prst="rect">
            <a:avLst/>
          </a:prstGeom>
          <a:noFill/>
          <a:ln>
            <a:noFill/>
          </a:ln>
        </p:spPr>
        <p:txBody>
          <a:bodyPr anchorCtr="0" anchor="t" bIns="91425" lIns="91425" spcFirstLastPara="1" rIns="91425" wrap="square" tIns="91425">
            <a:spAutoFit/>
          </a:bodyPr>
          <a:lstStyle/>
          <a:p>
            <a:pPr indent="0" lvl="0" marL="0" rtl="0" algn="ctr">
              <a:lnSpc>
                <a:spcPct val="169000"/>
              </a:lnSpc>
              <a:spcBef>
                <a:spcPts val="0"/>
              </a:spcBef>
              <a:spcAft>
                <a:spcPts val="0"/>
              </a:spcAft>
              <a:buNone/>
            </a:pPr>
            <a:r>
              <a:rPr lang="ru-RU" sz="1800" u="sng">
                <a:highlight>
                  <a:srgbClr val="FFFFFF"/>
                </a:highlight>
              </a:rPr>
              <a:t>Возможные домены:</a:t>
            </a:r>
            <a:endParaRPr sz="1800" u="sng">
              <a:highlight>
                <a:srgbClr val="FFFFFF"/>
              </a:highlight>
            </a:endParaRPr>
          </a:p>
          <a:p>
            <a:pPr indent="-342900" lvl="0" marL="800100" rtl="0" algn="l">
              <a:lnSpc>
                <a:spcPct val="115000"/>
              </a:lnSpc>
              <a:spcBef>
                <a:spcPts val="1000"/>
              </a:spcBef>
              <a:spcAft>
                <a:spcPts val="0"/>
              </a:spcAft>
              <a:buSzPts val="1800"/>
              <a:buChar char="●"/>
            </a:pPr>
            <a:r>
              <a:rPr lang="ru-RU" sz="1800">
                <a:highlight>
                  <a:srgbClr val="FFFFFF"/>
                </a:highlight>
              </a:rPr>
              <a:t>AF_UNIX/AF_LOCAL - два синонима одного домена - локальной машины. Сокеты такого домена могут не использовать никаких протоколов, так как по сети передавать все равно не могут.</a:t>
            </a:r>
            <a:endParaRPr sz="1800">
              <a:highlight>
                <a:srgbClr val="FFFFFF"/>
              </a:highlight>
            </a:endParaRPr>
          </a:p>
          <a:p>
            <a:pPr indent="-342900" lvl="0" marL="800100" rtl="0" algn="l">
              <a:lnSpc>
                <a:spcPct val="115000"/>
              </a:lnSpc>
              <a:spcBef>
                <a:spcPts val="0"/>
              </a:spcBef>
              <a:spcAft>
                <a:spcPts val="0"/>
              </a:spcAft>
              <a:buSzPts val="1800"/>
              <a:buChar char="●"/>
            </a:pPr>
            <a:r>
              <a:rPr lang="ru-RU" sz="1800">
                <a:highlight>
                  <a:srgbClr val="FFFFFF"/>
                </a:highlight>
              </a:rPr>
              <a:t>AF_INET - протоколы на базе IPv4.</a:t>
            </a:r>
            <a:endParaRPr sz="1800">
              <a:highlight>
                <a:srgbClr val="FFFFFF"/>
              </a:highlight>
            </a:endParaRPr>
          </a:p>
          <a:p>
            <a:pPr indent="-342900" lvl="0" marL="800100" rtl="0" algn="l">
              <a:lnSpc>
                <a:spcPct val="115000"/>
              </a:lnSpc>
              <a:spcBef>
                <a:spcPts val="0"/>
              </a:spcBef>
              <a:spcAft>
                <a:spcPts val="0"/>
              </a:spcAft>
              <a:buSzPts val="1800"/>
              <a:buChar char="●"/>
            </a:pPr>
            <a:r>
              <a:rPr lang="ru-RU" sz="1800">
                <a:highlight>
                  <a:srgbClr val="FFFFFF"/>
                </a:highlight>
              </a:rPr>
              <a:t>AF_INET6 - протоколы на базе IPv6.</a:t>
            </a:r>
            <a:endParaRPr sz="1800">
              <a:highlight>
                <a:srgbClr val="FFFFFF"/>
              </a:highlight>
            </a:endParaRPr>
          </a:p>
          <a:p>
            <a:pPr indent="-342900" lvl="0" marL="800100" rtl="0" algn="l">
              <a:lnSpc>
                <a:spcPct val="115000"/>
              </a:lnSpc>
              <a:spcBef>
                <a:spcPts val="0"/>
              </a:spcBef>
              <a:spcAft>
                <a:spcPts val="0"/>
              </a:spcAft>
              <a:buSzPts val="1800"/>
              <a:buChar char="●"/>
            </a:pPr>
            <a:r>
              <a:rPr lang="ru-RU" sz="1800">
                <a:highlight>
                  <a:srgbClr val="FFFFFF"/>
                </a:highlight>
              </a:rPr>
              <a:t>AF_PACKET - сырые сокеты, протоколы пользователь сам какие хочет собирает/разбирает.</a:t>
            </a:r>
            <a:endParaRPr sz="1800">
              <a:highlight>
                <a:srgbClr val="FFFFFF"/>
              </a:highlight>
            </a:endParaRPr>
          </a:p>
          <a:p>
            <a:pPr indent="-342900" lvl="0" marL="800100" rtl="0" algn="l">
              <a:lnSpc>
                <a:spcPct val="115000"/>
              </a:lnSpc>
              <a:spcBef>
                <a:spcPts val="0"/>
              </a:spcBef>
              <a:spcAft>
                <a:spcPts val="0"/>
              </a:spcAft>
              <a:buSzPts val="1800"/>
              <a:buChar char="●"/>
            </a:pPr>
            <a:r>
              <a:t/>
            </a:r>
            <a:endParaRPr sz="1800">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(5/)</a:t>
            </a:r>
            <a:endParaRPr/>
          </a:p>
        </p:txBody>
      </p:sp>
      <p:sp>
        <p:nvSpPr>
          <p:cNvPr id="849" name="Google Shape;849;p6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50" name="Google Shape;850;p63"/>
          <p:cNvSpPr txBox="1"/>
          <p:nvPr/>
        </p:nvSpPr>
        <p:spPr>
          <a:xfrm>
            <a:off x="2017075" y="1446725"/>
            <a:ext cx="5272200" cy="503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#define MAX_MSG_SIZE 1024 * 1024</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void</a:t>
            </a:r>
            <a:r>
              <a:rPr lang="ru-RU" sz="1050">
                <a:solidFill>
                  <a:srgbClr val="37474F"/>
                </a:solidFill>
                <a:latin typeface="Roboto Mono"/>
                <a:ea typeface="Roboto Mono"/>
                <a:cs typeface="Roboto Mono"/>
                <a:sym typeface="Roboto Mono"/>
              </a:rPr>
              <a:t> worker(</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sock)</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buffer[MAX_MSG_SIZE];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ssize_t size;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while</a:t>
            </a:r>
            <a:r>
              <a:rPr lang="ru-RU" sz="1050">
                <a:solidFill>
                  <a:srgbClr val="37474F"/>
                </a:solidFill>
                <a:latin typeface="Roboto Mono"/>
                <a:ea typeface="Roboto Mono"/>
                <a:cs typeface="Roboto Mono"/>
                <a:sym typeface="Roboto Mono"/>
              </a:rPr>
              <a:t> ((size = read(sock, buffer, </a:t>
            </a:r>
            <a:r>
              <a:rPr lang="ru-RU" sz="1050">
                <a:solidFill>
                  <a:srgbClr val="3F51B5"/>
                </a:solidFill>
                <a:latin typeface="Roboto Mono"/>
                <a:ea typeface="Roboto Mono"/>
                <a:cs typeface="Roboto Mono"/>
                <a:sym typeface="Roboto Mono"/>
              </a:rPr>
              <a:t>sizeof</a:t>
            </a:r>
            <a:r>
              <a:rPr lang="ru-RU" sz="1050">
                <a:solidFill>
                  <a:srgbClr val="37474F"/>
                </a:solidFill>
                <a:latin typeface="Roboto Mono"/>
                <a:ea typeface="Roboto Mono"/>
                <a:cs typeface="Roboto Mono"/>
                <a:sym typeface="Roboto Mono"/>
              </a:rPr>
              <a:t>(buffer))) &gt;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"Client received %d\n"</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size);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main(</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argc, </a:t>
            </a:r>
            <a:r>
              <a:rPr lang="ru-RU" sz="1050">
                <a:solidFill>
                  <a:srgbClr val="3F51B5"/>
                </a:solidFill>
                <a:latin typeface="Roboto Mono"/>
                <a:ea typeface="Roboto Mono"/>
                <a:cs typeface="Roboto Mono"/>
                <a:sym typeface="Roboto Mono"/>
              </a:rPr>
              <a:t>const</a:t>
            </a: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**argv)</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socket_type = strcmp(argv[</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 </a:t>
            </a:r>
            <a:r>
              <a:rPr lang="ru-RU" sz="1050">
                <a:solidFill>
                  <a:srgbClr val="388E3C"/>
                </a:solidFill>
                <a:latin typeface="Roboto Mono"/>
                <a:ea typeface="Roboto Mono"/>
                <a:cs typeface="Roboto Mono"/>
                <a:sym typeface="Roboto Mono"/>
              </a:rPr>
              <a:t>"stream"</a:t>
            </a:r>
            <a:r>
              <a:rPr lang="ru-RU" sz="1050">
                <a:solidFill>
                  <a:srgbClr val="37474F"/>
                </a:solidFill>
                <a:latin typeface="Roboto Mono"/>
                <a:ea typeface="Roboto Mono"/>
                <a:cs typeface="Roboto Mono"/>
                <a:sym typeface="Roboto Mono"/>
              </a:rPr>
              <a:t>) ==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SOCK_STREAM : SOCK_DGRAM;</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sockets[</a:t>
            </a:r>
            <a:r>
              <a:rPr lang="ru-RU" sz="1050">
                <a:solidFill>
                  <a:srgbClr val="C53929"/>
                </a:solidFill>
                <a:latin typeface="Roboto Mono"/>
                <a:ea typeface="Roboto Mono"/>
                <a:cs typeface="Roboto Mono"/>
                <a:sym typeface="Roboto Mono"/>
              </a:rPr>
              <a:t>2</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socketpair(AF_UNIX, socket_type,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sockets);</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if</a:t>
            </a:r>
            <a:r>
              <a:rPr lang="ru-RU" sz="1050">
                <a:solidFill>
                  <a:srgbClr val="37474F"/>
                </a:solidFill>
                <a:latin typeface="Roboto Mono"/>
                <a:ea typeface="Roboto Mono"/>
                <a:cs typeface="Roboto Mono"/>
                <a:sym typeface="Roboto Mono"/>
              </a:rPr>
              <a:t> (fork() ==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close(sockets[</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worker(sockets[</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close(sockets[</a:t>
            </a:r>
            <a:r>
              <a:rPr lang="ru-RU" sz="1050">
                <a:solidFill>
                  <a:srgbClr val="C53929"/>
                </a:solidFill>
                <a:latin typeface="Roboto Mono"/>
                <a:ea typeface="Roboto Mono"/>
                <a:cs typeface="Roboto Mono"/>
                <a:sym typeface="Roboto Mono"/>
              </a:rPr>
              <a:t>1</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char</a:t>
            </a:r>
            <a:r>
              <a:rPr lang="ru-RU" sz="1050">
                <a:solidFill>
                  <a:srgbClr val="37474F"/>
                </a:solidFill>
                <a:latin typeface="Roboto Mono"/>
                <a:ea typeface="Roboto Mono"/>
                <a:cs typeface="Roboto Mono"/>
                <a:sym typeface="Roboto Mono"/>
              </a:rPr>
              <a:t> buffer[MAX_MSG_SIZE];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int</a:t>
            </a:r>
            <a:r>
              <a:rPr lang="ru-RU" sz="1050">
                <a:solidFill>
                  <a:srgbClr val="37474F"/>
                </a:solidFill>
                <a:latin typeface="Roboto Mono"/>
                <a:ea typeface="Roboto Mono"/>
                <a:cs typeface="Roboto Mono"/>
                <a:sym typeface="Roboto Mono"/>
              </a:rPr>
              <a:t> size;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while</a:t>
            </a:r>
            <a:r>
              <a:rPr lang="ru-RU" sz="1050">
                <a:solidFill>
                  <a:srgbClr val="37474F"/>
                </a:solidFill>
                <a:latin typeface="Roboto Mono"/>
                <a:ea typeface="Roboto Mono"/>
                <a:cs typeface="Roboto Mono"/>
                <a:sym typeface="Roboto Mono"/>
              </a:rPr>
              <a:t> (scanf(</a:t>
            </a:r>
            <a:r>
              <a:rPr lang="ru-RU" sz="1050">
                <a:solidFill>
                  <a:srgbClr val="388E3C"/>
                </a:solidFill>
                <a:latin typeface="Roboto Mono"/>
                <a:ea typeface="Roboto Mono"/>
                <a:cs typeface="Roboto Mono"/>
                <a:sym typeface="Roboto Mono"/>
              </a:rPr>
              <a:t>"%d"</a:t>
            </a:r>
            <a:r>
              <a:rPr lang="ru-RU" sz="1050">
                <a:solidFill>
                  <a:srgbClr val="37474F"/>
                </a:solidFill>
                <a:latin typeface="Roboto Mono"/>
                <a:ea typeface="Roboto Mono"/>
                <a:cs typeface="Roboto Mono"/>
                <a:sym typeface="Roboto Mono"/>
              </a:rPr>
              <a:t>, &amp;size) &gt;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printf(</a:t>
            </a:r>
            <a:r>
              <a:rPr lang="ru-RU" sz="1050">
                <a:solidFill>
                  <a:srgbClr val="388E3C"/>
                </a:solidFill>
                <a:latin typeface="Roboto Mono"/>
                <a:ea typeface="Roboto Mono"/>
                <a:cs typeface="Roboto Mono"/>
                <a:sym typeface="Roboto Mono"/>
              </a:rPr>
              <a:t>"Server sent %d\n"</a:t>
            </a:r>
            <a:r>
              <a:rPr lang="ru-RU" sz="1050">
                <a:solidFill>
                  <a:srgbClr val="37474F"/>
                </a:solidFill>
                <a:latin typeface="Roboto Mono"/>
                <a:ea typeface="Roboto Mono"/>
                <a:cs typeface="Roboto Mono"/>
                <a:sym typeface="Roboto Mono"/>
              </a:rPr>
              <a:t>, size);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write(sockets[</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 buffer, size);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050">
                <a:solidFill>
                  <a:srgbClr val="37474F"/>
                </a:solidFill>
                <a:latin typeface="Roboto Mono"/>
                <a:ea typeface="Roboto Mono"/>
                <a:cs typeface="Roboto Mono"/>
                <a:sym typeface="Roboto Mono"/>
              </a:rPr>
              <a:t>    </a:t>
            </a:r>
            <a:r>
              <a:rPr lang="ru-RU" sz="1050">
                <a:solidFill>
                  <a:srgbClr val="3F51B5"/>
                </a:solidFill>
                <a:latin typeface="Roboto Mono"/>
                <a:ea typeface="Roboto Mono"/>
                <a:cs typeface="Roboto Mono"/>
                <a:sym typeface="Roboto Mono"/>
              </a:rPr>
              <a:t>return</a:t>
            </a:r>
            <a:r>
              <a:rPr lang="ru-RU" sz="1050">
                <a:solidFill>
                  <a:srgbClr val="37474F"/>
                </a:solidFill>
                <a:latin typeface="Roboto Mono"/>
                <a:ea typeface="Roboto Mono"/>
                <a:cs typeface="Roboto Mono"/>
                <a:sym typeface="Roboto Mono"/>
              </a:rPr>
              <a:t> </a:t>
            </a:r>
            <a:r>
              <a:rPr lang="ru-RU" sz="1050">
                <a:solidFill>
                  <a:srgbClr val="C53929"/>
                </a:solidFill>
                <a:latin typeface="Roboto Mono"/>
                <a:ea typeface="Roboto Mono"/>
                <a:cs typeface="Roboto Mono"/>
                <a:sym typeface="Roboto Mono"/>
              </a:rPr>
              <a:t>0</a:t>
            </a: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
        <p:nvSpPr>
          <p:cNvPr id="851" name="Google Shape;851;p63"/>
          <p:cNvSpPr txBox="1"/>
          <p:nvPr/>
        </p:nvSpPr>
        <p:spPr>
          <a:xfrm>
            <a:off x="7706550" y="2613400"/>
            <a:ext cx="39213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Пользователь с клавиатуры выбирает тип сокета - пакеты или поток</a:t>
            </a:r>
            <a:endParaRPr sz="2250">
              <a:highlight>
                <a:srgbClr val="FFFFFF"/>
              </a:highlight>
            </a:endParaRPr>
          </a:p>
        </p:txBody>
      </p:sp>
      <p:sp>
        <p:nvSpPr>
          <p:cNvPr id="852" name="Google Shape;852;p63"/>
          <p:cNvSpPr/>
          <p:nvPr/>
        </p:nvSpPr>
        <p:spPr>
          <a:xfrm>
            <a:off x="3048125" y="3381025"/>
            <a:ext cx="3921300" cy="41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3"/>
          <p:cNvSpPr txBox="1"/>
          <p:nvPr/>
        </p:nvSpPr>
        <p:spPr>
          <a:xfrm>
            <a:off x="7845675" y="60184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7_ipc/13_socketpair.c</a:t>
            </a:r>
            <a:endParaRPr/>
          </a:p>
        </p:txBody>
      </p:sp>
      <p:sp>
        <p:nvSpPr>
          <p:cNvPr id="854" name="Google Shape;854;p63"/>
          <p:cNvSpPr txBox="1"/>
          <p:nvPr/>
        </p:nvSpPr>
        <p:spPr>
          <a:xfrm>
            <a:off x="7307775" y="4145425"/>
            <a:ext cx="40758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Создается канал, как pipe</a:t>
            </a:r>
            <a:endParaRPr sz="2250">
              <a:highlight>
                <a:srgbClr val="FFFFFF"/>
              </a:highlight>
            </a:endParaRPr>
          </a:p>
        </p:txBody>
      </p:sp>
      <p:sp>
        <p:nvSpPr>
          <p:cNvPr id="855" name="Google Shape;855;p63"/>
          <p:cNvSpPr/>
          <p:nvPr/>
        </p:nvSpPr>
        <p:spPr>
          <a:xfrm>
            <a:off x="2365875" y="3756425"/>
            <a:ext cx="3921300" cy="41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3"/>
          <p:cNvSpPr txBox="1"/>
          <p:nvPr/>
        </p:nvSpPr>
        <p:spPr>
          <a:xfrm>
            <a:off x="7706550" y="3470125"/>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Ответвляется второй процесс, который читает все, что есть в сокете</a:t>
            </a:r>
            <a:endParaRPr sz="2250">
              <a:highlight>
                <a:srgbClr val="FFFFFF"/>
              </a:highlight>
            </a:endParaRPr>
          </a:p>
        </p:txBody>
      </p:sp>
      <p:sp>
        <p:nvSpPr>
          <p:cNvPr id="857" name="Google Shape;857;p63"/>
          <p:cNvSpPr/>
          <p:nvPr/>
        </p:nvSpPr>
        <p:spPr>
          <a:xfrm>
            <a:off x="2281775" y="2084825"/>
            <a:ext cx="4590000" cy="823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3"/>
          <p:cNvSpPr/>
          <p:nvPr/>
        </p:nvSpPr>
        <p:spPr>
          <a:xfrm>
            <a:off x="2225525" y="4045000"/>
            <a:ext cx="3825600" cy="823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3"/>
          <p:cNvSpPr txBox="1"/>
          <p:nvPr/>
        </p:nvSpPr>
        <p:spPr>
          <a:xfrm>
            <a:off x="7845675" y="4090913"/>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Родитель отправляет второму процессу число байт с клавиатуры</a:t>
            </a:r>
            <a:endParaRPr sz="2250">
              <a:highlight>
                <a:srgbClr val="FFFFFF"/>
              </a:highlight>
            </a:endParaRPr>
          </a:p>
        </p:txBody>
      </p:sp>
      <p:sp>
        <p:nvSpPr>
          <p:cNvPr id="860" name="Google Shape;860;p63"/>
          <p:cNvSpPr/>
          <p:nvPr/>
        </p:nvSpPr>
        <p:spPr>
          <a:xfrm>
            <a:off x="2225525" y="5254625"/>
            <a:ext cx="3825600" cy="823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5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5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5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6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(6/)</a:t>
            </a:r>
            <a:endParaRPr/>
          </a:p>
        </p:txBody>
      </p:sp>
      <p:sp>
        <p:nvSpPr>
          <p:cNvPr id="866" name="Google Shape;866;p6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67" name="Google Shape;867;p64"/>
          <p:cNvSpPr txBox="1"/>
          <p:nvPr/>
        </p:nvSpPr>
        <p:spPr>
          <a:xfrm>
            <a:off x="2712600" y="1377150"/>
            <a:ext cx="30000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t>$&gt; gcc 13_socketpair.c</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./a.out stream</a:t>
            </a:r>
            <a:endParaRPr/>
          </a:p>
          <a:p>
            <a:pPr indent="0" lvl="0" marL="0" rtl="0" algn="l">
              <a:spcBef>
                <a:spcPts val="0"/>
              </a:spcBef>
              <a:spcAft>
                <a:spcPts val="0"/>
              </a:spcAft>
              <a:buNone/>
            </a:pPr>
            <a:r>
              <a:rPr lang="ru-RU"/>
              <a:t>30000</a:t>
            </a:r>
            <a:endParaRPr/>
          </a:p>
          <a:p>
            <a:pPr indent="0" lvl="0" marL="0" rtl="0" algn="l">
              <a:spcBef>
                <a:spcPts val="0"/>
              </a:spcBef>
              <a:spcAft>
                <a:spcPts val="0"/>
              </a:spcAft>
              <a:buNone/>
            </a:pPr>
            <a:r>
              <a:rPr lang="ru-RU"/>
              <a:t>Server sent 30000</a:t>
            </a:r>
            <a:endParaRPr/>
          </a:p>
          <a:p>
            <a:pPr indent="0" lvl="0" marL="0" rtl="0" algn="l">
              <a:spcBef>
                <a:spcPts val="0"/>
              </a:spcBef>
              <a:spcAft>
                <a:spcPts val="0"/>
              </a:spcAft>
              <a:buNone/>
            </a:pPr>
            <a:r>
              <a:rPr lang="ru-RU"/>
              <a:t>Client received 30000</a:t>
            </a:r>
            <a:endParaRPr/>
          </a:p>
          <a:p>
            <a:pPr indent="0" lvl="0" marL="0" rtl="0" algn="l">
              <a:spcBef>
                <a:spcPts val="0"/>
              </a:spcBef>
              <a:spcAft>
                <a:spcPts val="0"/>
              </a:spcAft>
              <a:buNone/>
            </a:pPr>
            <a:r>
              <a:rPr lang="ru-RU"/>
              <a:t>50000</a:t>
            </a:r>
            <a:endParaRPr/>
          </a:p>
          <a:p>
            <a:pPr indent="0" lvl="0" marL="0" rtl="0" algn="l">
              <a:spcBef>
                <a:spcPts val="0"/>
              </a:spcBef>
              <a:spcAft>
                <a:spcPts val="0"/>
              </a:spcAft>
              <a:buNone/>
            </a:pPr>
            <a:r>
              <a:rPr lang="ru-RU"/>
              <a:t>Server sent 50000</a:t>
            </a:r>
            <a:endParaRPr/>
          </a:p>
          <a:p>
            <a:pPr indent="0" lvl="0" marL="0" rtl="0" algn="l">
              <a:spcBef>
                <a:spcPts val="0"/>
              </a:spcBef>
              <a:spcAft>
                <a:spcPts val="0"/>
              </a:spcAft>
              <a:buNone/>
            </a:pPr>
            <a:r>
              <a:rPr lang="ru-RU"/>
              <a:t>Client received 50000</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$&gt; ./a.out dgram</a:t>
            </a:r>
            <a:endParaRPr/>
          </a:p>
          <a:p>
            <a:pPr indent="0" lvl="0" marL="0" rtl="0" algn="l">
              <a:spcBef>
                <a:spcPts val="0"/>
              </a:spcBef>
              <a:spcAft>
                <a:spcPts val="0"/>
              </a:spcAft>
              <a:buNone/>
            </a:pPr>
            <a:r>
              <a:rPr lang="ru-RU"/>
              <a:t>50000</a:t>
            </a:r>
            <a:endParaRPr/>
          </a:p>
          <a:p>
            <a:pPr indent="0" lvl="0" marL="0" rtl="0" algn="l">
              <a:spcBef>
                <a:spcPts val="0"/>
              </a:spcBef>
              <a:spcAft>
                <a:spcPts val="0"/>
              </a:spcAft>
              <a:buNone/>
            </a:pPr>
            <a:r>
              <a:rPr lang="ru-RU"/>
              <a:t>Server sent 50000</a:t>
            </a:r>
            <a:endParaRPr/>
          </a:p>
          <a:p>
            <a:pPr indent="0" lvl="0" marL="0" rtl="0" algn="l">
              <a:spcBef>
                <a:spcPts val="0"/>
              </a:spcBef>
              <a:spcAft>
                <a:spcPts val="0"/>
              </a:spcAft>
              <a:buNone/>
            </a:pPr>
            <a:r>
              <a:rPr lang="ru-RU"/>
              <a:t>Client received 50000</a:t>
            </a:r>
            <a:endParaRPr/>
          </a:p>
          <a:p>
            <a:pPr indent="0" lvl="0" marL="0" rtl="0" algn="l">
              <a:spcBef>
                <a:spcPts val="0"/>
              </a:spcBef>
              <a:spcAft>
                <a:spcPts val="0"/>
              </a:spcAft>
              <a:buNone/>
            </a:pPr>
            <a:r>
              <a:rPr lang="ru-RU"/>
              <a:t>100000</a:t>
            </a:r>
            <a:endParaRPr/>
          </a:p>
          <a:p>
            <a:pPr indent="0" lvl="0" marL="0" rtl="0" algn="l">
              <a:spcBef>
                <a:spcPts val="0"/>
              </a:spcBef>
              <a:spcAft>
                <a:spcPts val="0"/>
              </a:spcAft>
              <a:buNone/>
            </a:pPr>
            <a:r>
              <a:rPr lang="ru-RU"/>
              <a:t>Server sent 100000</a:t>
            </a:r>
            <a:endParaRPr/>
          </a:p>
          <a:p>
            <a:pPr indent="0" lvl="0" marL="0" rtl="0" algn="l">
              <a:spcBef>
                <a:spcPts val="0"/>
              </a:spcBef>
              <a:spcAft>
                <a:spcPts val="0"/>
              </a:spcAft>
              <a:buNone/>
            </a:pPr>
            <a:r>
              <a:rPr lang="ru-RU"/>
              <a:t>Client received 100000</a:t>
            </a:r>
            <a:endParaRPr/>
          </a:p>
          <a:p>
            <a:pPr indent="0" lvl="0" marL="0" rtl="0" algn="l">
              <a:spcBef>
                <a:spcPts val="0"/>
              </a:spcBef>
              <a:spcAft>
                <a:spcPts val="0"/>
              </a:spcAft>
              <a:buNone/>
            </a:pPr>
            <a:r>
              <a:rPr lang="ru-RU"/>
              <a:t>1000000</a:t>
            </a:r>
            <a:endParaRPr/>
          </a:p>
          <a:p>
            <a:pPr indent="0" lvl="0" marL="0" rtl="0" algn="l">
              <a:spcBef>
                <a:spcPts val="0"/>
              </a:spcBef>
              <a:spcAft>
                <a:spcPts val="0"/>
              </a:spcAft>
              <a:buNone/>
            </a:pPr>
            <a:r>
              <a:rPr lang="ru-RU"/>
              <a:t>Server sent 1000000</a:t>
            </a:r>
            <a:endParaRPr/>
          </a:p>
          <a:p>
            <a:pPr indent="0" lvl="0" marL="0" rtl="0" algn="l">
              <a:spcBef>
                <a:spcPts val="0"/>
              </a:spcBef>
              <a:spcAft>
                <a:spcPts val="0"/>
              </a:spcAft>
              <a:buNone/>
            </a:pPr>
            <a:r>
              <a:rPr lang="ru-RU"/>
              <a:t>Client received 219264</a:t>
            </a:r>
            <a:endParaRPr/>
          </a:p>
          <a:p>
            <a:pPr indent="0" lvl="0" marL="0" rtl="0" algn="l">
              <a:spcBef>
                <a:spcPts val="0"/>
              </a:spcBef>
              <a:spcAft>
                <a:spcPts val="0"/>
              </a:spcAft>
              <a:buNone/>
            </a:pPr>
            <a:r>
              <a:rPr lang="ru-RU"/>
              <a:t>Client received 219264</a:t>
            </a:r>
            <a:endParaRPr/>
          </a:p>
          <a:p>
            <a:pPr indent="0" lvl="0" marL="0" rtl="0" algn="l">
              <a:spcBef>
                <a:spcPts val="0"/>
              </a:spcBef>
              <a:spcAft>
                <a:spcPts val="0"/>
              </a:spcAft>
              <a:buNone/>
            </a:pPr>
            <a:r>
              <a:rPr lang="ru-RU"/>
              <a:t>Client received 219264</a:t>
            </a:r>
            <a:endParaRPr/>
          </a:p>
          <a:p>
            <a:pPr indent="0" lvl="0" marL="0" rtl="0" algn="l">
              <a:spcBef>
                <a:spcPts val="0"/>
              </a:spcBef>
              <a:spcAft>
                <a:spcPts val="0"/>
              </a:spcAft>
              <a:buNone/>
            </a:pPr>
            <a:r>
              <a:rPr lang="ru-RU"/>
              <a:t>Client received 219264</a:t>
            </a:r>
            <a:endParaRPr/>
          </a:p>
          <a:p>
            <a:pPr indent="0" lvl="0" marL="0" rtl="0" algn="l">
              <a:spcBef>
                <a:spcPts val="0"/>
              </a:spcBef>
              <a:spcAft>
                <a:spcPts val="0"/>
              </a:spcAft>
              <a:buNone/>
            </a:pPr>
            <a:r>
              <a:rPr lang="ru-RU"/>
              <a:t>Client received 122944</a:t>
            </a:r>
            <a:endParaRPr/>
          </a:p>
        </p:txBody>
      </p:sp>
      <p:sp>
        <p:nvSpPr>
          <p:cNvPr id="868" name="Google Shape;868;p64"/>
          <p:cNvSpPr txBox="1"/>
          <p:nvPr/>
        </p:nvSpPr>
        <p:spPr>
          <a:xfrm>
            <a:off x="7845675" y="60184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7_ipc/13_socketpair.c</a:t>
            </a:r>
            <a:endParaRPr/>
          </a:p>
        </p:txBody>
      </p:sp>
      <p:sp>
        <p:nvSpPr>
          <p:cNvPr id="869" name="Google Shape;869;p64"/>
          <p:cNvSpPr txBox="1"/>
          <p:nvPr/>
        </p:nvSpPr>
        <p:spPr>
          <a:xfrm>
            <a:off x="6106825" y="1738850"/>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Потоковый сокет передает большие данные не разбивая. Слишком большие не передает совсем</a:t>
            </a:r>
            <a:endParaRPr sz="2250">
              <a:highlight>
                <a:srgbClr val="FFFFFF"/>
              </a:highlight>
            </a:endParaRPr>
          </a:p>
        </p:txBody>
      </p:sp>
      <p:sp>
        <p:nvSpPr>
          <p:cNvPr id="870" name="Google Shape;870;p64"/>
          <p:cNvSpPr/>
          <p:nvPr/>
        </p:nvSpPr>
        <p:spPr>
          <a:xfrm>
            <a:off x="2462625" y="1862250"/>
            <a:ext cx="2851200" cy="1671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4"/>
          <p:cNvSpPr txBox="1"/>
          <p:nvPr/>
        </p:nvSpPr>
        <p:spPr>
          <a:xfrm>
            <a:off x="6204200" y="2874625"/>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Пакетный сокет передает любые данные, возможно разбив на пакеты</a:t>
            </a:r>
            <a:endParaRPr sz="2250">
              <a:highlight>
                <a:srgbClr val="FFFFFF"/>
              </a:highlight>
            </a:endParaRPr>
          </a:p>
        </p:txBody>
      </p:sp>
      <p:sp>
        <p:nvSpPr>
          <p:cNvPr id="872" name="Google Shape;872;p64"/>
          <p:cNvSpPr/>
          <p:nvPr/>
        </p:nvSpPr>
        <p:spPr>
          <a:xfrm>
            <a:off x="2462625" y="3475275"/>
            <a:ext cx="2851200" cy="3258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(7/)</a:t>
            </a:r>
            <a:endParaRPr/>
          </a:p>
        </p:txBody>
      </p:sp>
      <p:sp>
        <p:nvSpPr>
          <p:cNvPr id="878" name="Google Shape;878;p6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79" name="Google Shape;879;p65"/>
          <p:cNvSpPr txBox="1"/>
          <p:nvPr/>
        </p:nvSpPr>
        <p:spPr>
          <a:xfrm>
            <a:off x="779000" y="1474525"/>
            <a:ext cx="6552000" cy="45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socket(</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domain,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type,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protocol);</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bind(</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sockfd,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a:t>
            </a:r>
            <a:r>
              <a:rPr lang="ru-RU" sz="1650">
                <a:solidFill>
                  <a:srgbClr val="37474F"/>
                </a:solidFill>
                <a:latin typeface="Roboto Mono"/>
                <a:ea typeface="Roboto Mono"/>
                <a:cs typeface="Roboto Mono"/>
                <a:sym typeface="Roboto Mono"/>
              </a:rPr>
              <a:t> *addr,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socklen_t addrlen);</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listen(</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sockfd,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backlog);</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connect(</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sockfd,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a:t>
            </a:r>
            <a:r>
              <a:rPr lang="ru-RU" sz="1650">
                <a:solidFill>
                  <a:srgbClr val="37474F"/>
                </a:solidFill>
                <a:latin typeface="Roboto Mono"/>
                <a:ea typeface="Roboto Mono"/>
                <a:cs typeface="Roboto Mono"/>
                <a:sym typeface="Roboto Mono"/>
              </a:rPr>
              <a:t> *addr,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socklen_t addrlen);</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accept(</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sockfd,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a:t>
            </a:r>
            <a:r>
              <a:rPr lang="ru-RU" sz="1650">
                <a:solidFill>
                  <a:srgbClr val="37474F"/>
                </a:solidFill>
                <a:latin typeface="Roboto Mono"/>
                <a:ea typeface="Roboto Mono"/>
                <a:cs typeface="Roboto Mono"/>
                <a:sym typeface="Roboto Mono"/>
              </a:rPr>
              <a:t> *addr,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socklen_t *addrlen);</a:t>
            </a:r>
            <a:endParaRPr sz="1650">
              <a:solidFill>
                <a:srgbClr val="37474F"/>
              </a:solidFill>
              <a:latin typeface="Roboto Mono"/>
              <a:ea typeface="Roboto Mono"/>
              <a:cs typeface="Roboto Mono"/>
              <a:sym typeface="Roboto Mono"/>
            </a:endParaRPr>
          </a:p>
        </p:txBody>
      </p:sp>
      <p:sp>
        <p:nvSpPr>
          <p:cNvPr id="880" name="Google Shape;880;p65"/>
          <p:cNvSpPr txBox="1"/>
          <p:nvPr/>
        </p:nvSpPr>
        <p:spPr>
          <a:xfrm>
            <a:off x="8137775" y="16124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Создание сокета с заданными доменом, протоколом, типом</a:t>
            </a:r>
            <a:endParaRPr sz="2250">
              <a:highlight>
                <a:srgbClr val="FFFFFF"/>
              </a:highlight>
            </a:endParaRPr>
          </a:p>
        </p:txBody>
      </p:sp>
      <p:sp>
        <p:nvSpPr>
          <p:cNvPr id="881" name="Google Shape;881;p65"/>
          <p:cNvSpPr/>
          <p:nvPr/>
        </p:nvSpPr>
        <p:spPr>
          <a:xfrm>
            <a:off x="695950" y="1556200"/>
            <a:ext cx="5995200" cy="57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5"/>
          <p:cNvSpPr txBox="1"/>
          <p:nvPr/>
        </p:nvSpPr>
        <p:spPr>
          <a:xfrm>
            <a:off x="8137775" y="3234925"/>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Привязка имени к сокету</a:t>
            </a:r>
            <a:endParaRPr sz="2250">
              <a:highlight>
                <a:srgbClr val="FFFFFF"/>
              </a:highlight>
            </a:endParaRPr>
          </a:p>
        </p:txBody>
      </p:sp>
      <p:sp>
        <p:nvSpPr>
          <p:cNvPr id="883" name="Google Shape;883;p65"/>
          <p:cNvSpPr/>
          <p:nvPr/>
        </p:nvSpPr>
        <p:spPr>
          <a:xfrm>
            <a:off x="779000" y="2348500"/>
            <a:ext cx="5995200" cy="823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5"/>
          <p:cNvSpPr txBox="1"/>
          <p:nvPr/>
        </p:nvSpPr>
        <p:spPr>
          <a:xfrm>
            <a:off x="8040400" y="26152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Прослушка входящих подключений через connect()</a:t>
            </a:r>
            <a:endParaRPr sz="2250">
              <a:highlight>
                <a:srgbClr val="FFFFFF"/>
              </a:highlight>
            </a:endParaRPr>
          </a:p>
        </p:txBody>
      </p:sp>
      <p:sp>
        <p:nvSpPr>
          <p:cNvPr id="885" name="Google Shape;885;p65"/>
          <p:cNvSpPr/>
          <p:nvPr/>
        </p:nvSpPr>
        <p:spPr>
          <a:xfrm>
            <a:off x="847925" y="3144100"/>
            <a:ext cx="5995200" cy="823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5"/>
          <p:cNvSpPr txBox="1"/>
          <p:nvPr/>
        </p:nvSpPr>
        <p:spPr>
          <a:xfrm>
            <a:off x="7970850" y="3408125"/>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Способ подключить сокет к другому уже именованному сокету. Тогда bind не нужен</a:t>
            </a:r>
            <a:endParaRPr sz="2250">
              <a:highlight>
                <a:srgbClr val="FFFFFF"/>
              </a:highlight>
            </a:endParaRPr>
          </a:p>
        </p:txBody>
      </p:sp>
      <p:sp>
        <p:nvSpPr>
          <p:cNvPr id="887" name="Google Shape;887;p65"/>
          <p:cNvSpPr/>
          <p:nvPr/>
        </p:nvSpPr>
        <p:spPr>
          <a:xfrm>
            <a:off x="779000" y="4102088"/>
            <a:ext cx="5995200" cy="823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txBox="1"/>
          <p:nvPr/>
        </p:nvSpPr>
        <p:spPr>
          <a:xfrm>
            <a:off x="7817850" y="44968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Если же сделали bind + listen, то сокет принимает клиентов через accept</a:t>
            </a:r>
            <a:endParaRPr sz="2250">
              <a:highlight>
                <a:srgbClr val="FFFFFF"/>
              </a:highlight>
            </a:endParaRPr>
          </a:p>
        </p:txBody>
      </p:sp>
      <p:sp>
        <p:nvSpPr>
          <p:cNvPr id="889" name="Google Shape;889;p65"/>
          <p:cNvSpPr/>
          <p:nvPr/>
        </p:nvSpPr>
        <p:spPr>
          <a:xfrm>
            <a:off x="847925" y="4978875"/>
            <a:ext cx="5995200" cy="823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6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(8/)</a:t>
            </a:r>
            <a:endParaRPr/>
          </a:p>
        </p:txBody>
      </p:sp>
      <p:sp>
        <p:nvSpPr>
          <p:cNvPr id="895" name="Google Shape;895;p6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896" name="Google Shape;896;p66"/>
          <p:cNvSpPr txBox="1"/>
          <p:nvPr/>
        </p:nvSpPr>
        <p:spPr>
          <a:xfrm>
            <a:off x="2917575" y="1345675"/>
            <a:ext cx="5856300" cy="53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250">
                <a:highlight>
                  <a:srgbClr val="FFFFFF"/>
                </a:highlight>
              </a:rPr>
              <a:t>Способы использования</a:t>
            </a:r>
            <a:endParaRPr sz="2250">
              <a:highlight>
                <a:srgbClr val="FFFFFF"/>
              </a:highlight>
            </a:endParaRPr>
          </a:p>
        </p:txBody>
      </p:sp>
      <p:sp>
        <p:nvSpPr>
          <p:cNvPr id="897" name="Google Shape;897;p66"/>
          <p:cNvSpPr txBox="1"/>
          <p:nvPr/>
        </p:nvSpPr>
        <p:spPr>
          <a:xfrm>
            <a:off x="848550" y="2656975"/>
            <a:ext cx="41316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fd = socket();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connect(fd, remote_addr);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D81B60"/>
                </a:solidFill>
                <a:latin typeface="Roboto Mono"/>
                <a:ea typeface="Roboto Mono"/>
                <a:cs typeface="Roboto Mono"/>
                <a:sym typeface="Roboto Mono"/>
              </a:rPr>
              <a:t>/* Ready to read/write fd. */</a:t>
            </a:r>
            <a:endParaRPr sz="1650">
              <a:solidFill>
                <a:srgbClr val="D81B60"/>
              </a:solidFill>
              <a:latin typeface="Roboto Mono"/>
              <a:ea typeface="Roboto Mono"/>
              <a:cs typeface="Roboto Mono"/>
              <a:sym typeface="Roboto Mono"/>
            </a:endParaRPr>
          </a:p>
        </p:txBody>
      </p:sp>
      <p:sp>
        <p:nvSpPr>
          <p:cNvPr id="898" name="Google Shape;898;p66"/>
          <p:cNvSpPr txBox="1"/>
          <p:nvPr/>
        </p:nvSpPr>
        <p:spPr>
          <a:xfrm>
            <a:off x="883350" y="4569013"/>
            <a:ext cx="40620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fd = socket();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bind(fd, addr);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D81B60"/>
                </a:solidFill>
                <a:latin typeface="Roboto Mono"/>
                <a:ea typeface="Roboto Mono"/>
                <a:cs typeface="Roboto Mono"/>
                <a:sym typeface="Roboto Mono"/>
              </a:rPr>
              <a:t>/** Ready to read/write fd. */</a:t>
            </a:r>
            <a:endParaRPr sz="1650">
              <a:solidFill>
                <a:srgbClr val="D81B60"/>
              </a:solidFill>
              <a:latin typeface="Roboto Mono"/>
              <a:ea typeface="Roboto Mono"/>
              <a:cs typeface="Roboto Mono"/>
              <a:sym typeface="Roboto Mono"/>
            </a:endParaRPr>
          </a:p>
        </p:txBody>
      </p:sp>
      <p:sp>
        <p:nvSpPr>
          <p:cNvPr id="899" name="Google Shape;899;p66"/>
          <p:cNvSpPr txBox="1"/>
          <p:nvPr/>
        </p:nvSpPr>
        <p:spPr>
          <a:xfrm>
            <a:off x="6496300" y="2893425"/>
            <a:ext cx="46602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fd = socket();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bind(fd, addr);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listen(fd);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while</a:t>
            </a:r>
            <a:r>
              <a:rPr lang="ru-RU" sz="1650">
                <a:solidFill>
                  <a:srgbClr val="37474F"/>
                </a:solidFill>
                <a:latin typeface="Roboto Mono"/>
                <a:ea typeface="Roboto Mono"/>
                <a:cs typeface="Roboto Mono"/>
                <a:sym typeface="Roboto Mono"/>
              </a:rPr>
              <a:t>(</a:t>
            </a:r>
            <a:r>
              <a:rPr lang="ru-RU" sz="1650">
                <a:solidFill>
                  <a:srgbClr val="C53929"/>
                </a:solidFill>
                <a:latin typeface="Roboto Mono"/>
                <a:ea typeface="Roboto Mono"/>
                <a:cs typeface="Roboto Mono"/>
                <a:sym typeface="Roboto Mono"/>
              </a:rPr>
              <a:t>1</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remote_fd = accept(fd);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D81B60"/>
                </a:solidFill>
                <a:latin typeface="Roboto Mono"/>
                <a:ea typeface="Roboto Mono"/>
                <a:cs typeface="Roboto Mono"/>
                <a:sym typeface="Roboto Mono"/>
              </a:rPr>
              <a:t>/*</a:t>
            </a:r>
            <a:endParaRPr sz="16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D81B60"/>
                </a:solidFill>
                <a:latin typeface="Roboto Mono"/>
                <a:ea typeface="Roboto Mono"/>
                <a:cs typeface="Roboto Mono"/>
                <a:sym typeface="Roboto Mono"/>
              </a:rPr>
              <a:t>         * Ready to read/write</a:t>
            </a:r>
            <a:endParaRPr sz="16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D81B60"/>
                </a:solidFill>
                <a:latin typeface="Roboto Mono"/>
                <a:ea typeface="Roboto Mono"/>
                <a:cs typeface="Roboto Mono"/>
                <a:sym typeface="Roboto Mono"/>
              </a:rPr>
              <a:t>         * remote_fd.</a:t>
            </a:r>
            <a:endParaRPr sz="1650">
              <a:solidFill>
                <a:srgbClr val="D81B60"/>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D81B60"/>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900" name="Google Shape;900;p66"/>
          <p:cNvSpPr txBox="1"/>
          <p:nvPr/>
        </p:nvSpPr>
        <p:spPr>
          <a:xfrm>
            <a:off x="7038825" y="214342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u="sng">
                <a:highlight>
                  <a:srgbClr val="FFFFFF"/>
                </a:highlight>
              </a:rPr>
              <a:t>Создание именованного </a:t>
            </a:r>
            <a:r>
              <a:rPr b="1" lang="ru-RU" sz="1800" u="sng">
                <a:highlight>
                  <a:srgbClr val="FFFFFF"/>
                </a:highlight>
              </a:rPr>
              <a:t>с</a:t>
            </a:r>
            <a:r>
              <a:rPr lang="ru-RU" sz="1800" u="sng">
                <a:highlight>
                  <a:srgbClr val="FFFFFF"/>
                </a:highlight>
              </a:rPr>
              <a:t> соединением</a:t>
            </a:r>
            <a:endParaRPr sz="1800" u="sng">
              <a:highlight>
                <a:srgbClr val="FFFFFF"/>
              </a:highlight>
            </a:endParaRPr>
          </a:p>
        </p:txBody>
      </p:sp>
      <p:sp>
        <p:nvSpPr>
          <p:cNvPr id="901" name="Google Shape;901;p66"/>
          <p:cNvSpPr txBox="1"/>
          <p:nvPr/>
        </p:nvSpPr>
        <p:spPr>
          <a:xfrm>
            <a:off x="982575" y="187667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u="sng">
                <a:highlight>
                  <a:srgbClr val="FFFFFF"/>
                </a:highlight>
              </a:rPr>
              <a:t>Подключение к уже именованному</a:t>
            </a:r>
            <a:endParaRPr sz="1800" u="sng">
              <a:highlight>
                <a:srgbClr val="FFFFFF"/>
              </a:highlight>
            </a:endParaRPr>
          </a:p>
        </p:txBody>
      </p:sp>
      <p:sp>
        <p:nvSpPr>
          <p:cNvPr id="902" name="Google Shape;902;p66"/>
          <p:cNvSpPr txBox="1"/>
          <p:nvPr/>
        </p:nvSpPr>
        <p:spPr>
          <a:xfrm>
            <a:off x="982575" y="3696088"/>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u="sng">
                <a:highlight>
                  <a:srgbClr val="FFFFFF"/>
                </a:highlight>
              </a:rPr>
              <a:t>Создание именованного </a:t>
            </a:r>
            <a:r>
              <a:rPr b="1" lang="ru-RU" sz="1800" u="sng">
                <a:highlight>
                  <a:srgbClr val="FFFFFF"/>
                </a:highlight>
              </a:rPr>
              <a:t>без</a:t>
            </a:r>
            <a:r>
              <a:rPr lang="ru-RU" sz="1800" u="sng">
                <a:highlight>
                  <a:srgbClr val="FFFFFF"/>
                </a:highlight>
              </a:rPr>
              <a:t> соединения</a:t>
            </a:r>
            <a:endParaRPr sz="1800" u="sng">
              <a:highlight>
                <a:srgbClr val="FFFFFF"/>
              </a:highlight>
            </a:endParaRPr>
          </a:p>
        </p:txBody>
      </p:sp>
      <p:cxnSp>
        <p:nvCxnSpPr>
          <p:cNvPr id="903" name="Google Shape;903;p66"/>
          <p:cNvCxnSpPr/>
          <p:nvPr/>
        </p:nvCxnSpPr>
        <p:spPr>
          <a:xfrm>
            <a:off x="4228875" y="3157750"/>
            <a:ext cx="3269100" cy="945900"/>
          </a:xfrm>
          <a:prstGeom prst="straightConnector1">
            <a:avLst/>
          </a:prstGeom>
          <a:noFill/>
          <a:ln cap="flat" cmpd="sng" w="28575">
            <a:solidFill>
              <a:schemeClr val="dk1"/>
            </a:solidFill>
            <a:prstDash val="dot"/>
            <a:round/>
            <a:headEnd len="med" w="med" type="stealth"/>
            <a:tailEnd len="med" w="med" type="triangle"/>
          </a:ln>
        </p:spPr>
      </p:cxnSp>
      <p:sp>
        <p:nvSpPr>
          <p:cNvPr id="904" name="Google Shape;904;p66"/>
          <p:cNvSpPr txBox="1"/>
          <p:nvPr/>
        </p:nvSpPr>
        <p:spPr>
          <a:xfrm rot="970455">
            <a:off x="4809317" y="3040690"/>
            <a:ext cx="1495910" cy="46161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t>read/write</a:t>
            </a:r>
            <a:endParaRPr sz="1800"/>
          </a:p>
        </p:txBody>
      </p:sp>
      <p:sp>
        <p:nvSpPr>
          <p:cNvPr id="905" name="Google Shape;905;p66"/>
          <p:cNvSpPr txBox="1"/>
          <p:nvPr/>
        </p:nvSpPr>
        <p:spPr>
          <a:xfrm rot="949872">
            <a:off x="4611686" y="3512631"/>
            <a:ext cx="1447193" cy="4464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700"/>
              <a:t>send</a:t>
            </a:r>
            <a:r>
              <a:rPr lang="ru-RU" sz="1700"/>
              <a:t>/recv</a:t>
            </a:r>
            <a:endParaRPr sz="1700"/>
          </a:p>
        </p:txBody>
      </p:sp>
      <p:sp>
        <p:nvSpPr>
          <p:cNvPr id="906" name="Google Shape;906;p66"/>
          <p:cNvSpPr txBox="1"/>
          <p:nvPr/>
        </p:nvSpPr>
        <p:spPr>
          <a:xfrm>
            <a:off x="9257600" y="5037625"/>
            <a:ext cx="30000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Connect() создает на сервере парный сокет, и эти пара может общаться как socketpair()</a:t>
            </a:r>
            <a:endParaRPr sz="1800">
              <a:highlight>
                <a:srgbClr val="FFFFFF"/>
              </a:highlight>
            </a:endParaRPr>
          </a:p>
        </p:txBody>
      </p:sp>
      <p:sp>
        <p:nvSpPr>
          <p:cNvPr id="907" name="Google Shape;907;p66"/>
          <p:cNvSpPr txBox="1"/>
          <p:nvPr/>
        </p:nvSpPr>
        <p:spPr>
          <a:xfrm>
            <a:off x="982575" y="5859275"/>
            <a:ext cx="43818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fd2 = socket();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bind(fd2, addr2);</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D81B60"/>
                </a:solidFill>
                <a:latin typeface="Roboto Mono"/>
                <a:ea typeface="Roboto Mono"/>
                <a:cs typeface="Roboto Mono"/>
                <a:sym typeface="Roboto Mono"/>
              </a:rPr>
              <a:t>/** Ready to read/write fd2. */</a:t>
            </a:r>
            <a:endParaRPr sz="1650">
              <a:solidFill>
                <a:srgbClr val="D81B60"/>
              </a:solidFill>
              <a:latin typeface="Roboto Mono"/>
              <a:ea typeface="Roboto Mono"/>
              <a:cs typeface="Roboto Mono"/>
              <a:sym typeface="Roboto Mono"/>
            </a:endParaRPr>
          </a:p>
        </p:txBody>
      </p:sp>
      <p:cxnSp>
        <p:nvCxnSpPr>
          <p:cNvPr id="908" name="Google Shape;908;p66"/>
          <p:cNvCxnSpPr/>
          <p:nvPr/>
        </p:nvCxnSpPr>
        <p:spPr>
          <a:xfrm>
            <a:off x="2309175" y="5522575"/>
            <a:ext cx="0" cy="417300"/>
          </a:xfrm>
          <a:prstGeom prst="straightConnector1">
            <a:avLst/>
          </a:prstGeom>
          <a:noFill/>
          <a:ln cap="flat" cmpd="sng" w="28575">
            <a:solidFill>
              <a:schemeClr val="dk1"/>
            </a:solidFill>
            <a:prstDash val="solid"/>
            <a:round/>
            <a:headEnd len="med" w="med" type="stealth"/>
            <a:tailEnd len="med" w="med" type="stealth"/>
          </a:ln>
        </p:spPr>
      </p:cxnSp>
      <p:sp>
        <p:nvSpPr>
          <p:cNvPr id="909" name="Google Shape;909;p66"/>
          <p:cNvSpPr txBox="1"/>
          <p:nvPr/>
        </p:nvSpPr>
        <p:spPr>
          <a:xfrm>
            <a:off x="2490025" y="55155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highlight>
                  <a:srgbClr val="FFFFFF"/>
                </a:highlight>
              </a:rPr>
              <a:t>sendto/recvfrom</a:t>
            </a:r>
            <a:endParaRPr sz="1800">
              <a:highlight>
                <a:srgbClr val="FFFFFF"/>
              </a:highlight>
            </a:endParaRPr>
          </a:p>
        </p:txBody>
      </p:sp>
      <p:sp>
        <p:nvSpPr>
          <p:cNvPr id="910" name="Google Shape;910;p66"/>
          <p:cNvSpPr txBox="1"/>
          <p:nvPr/>
        </p:nvSpPr>
        <p:spPr>
          <a:xfrm>
            <a:off x="5146975" y="5515525"/>
            <a:ext cx="3909000" cy="1182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Без connect() работают только пакетные типы сокетов, и нужно указывать адресатов руками</a:t>
            </a:r>
            <a:endParaRPr sz="18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pipe, mmap</a:t>
            </a:r>
            <a:endParaRPr/>
          </a:p>
        </p:txBody>
      </p:sp>
      <p:sp>
        <p:nvSpPr>
          <p:cNvPr id="248" name="Google Shape;248;p2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49" name="Google Shape;249;p22"/>
          <p:cNvSpPr txBox="1"/>
          <p:nvPr/>
        </p:nvSpPr>
        <p:spPr>
          <a:xfrm>
            <a:off x="2956025" y="1501850"/>
            <a:ext cx="10767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50" u="sng">
                <a:highlight>
                  <a:srgbClr val="FFFFFF"/>
                </a:highlight>
              </a:rPr>
              <a:t>Pipe</a:t>
            </a:r>
            <a:endParaRPr/>
          </a:p>
        </p:txBody>
      </p:sp>
      <p:sp>
        <p:nvSpPr>
          <p:cNvPr id="250" name="Google Shape;250;p22"/>
          <p:cNvSpPr txBox="1"/>
          <p:nvPr/>
        </p:nvSpPr>
        <p:spPr>
          <a:xfrm>
            <a:off x="2437000" y="3794050"/>
            <a:ext cx="15684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250" u="sng">
                <a:highlight>
                  <a:srgbClr val="FFFFFF"/>
                </a:highlight>
              </a:rPr>
              <a:t>Mmap</a:t>
            </a:r>
            <a:endParaRPr/>
          </a:p>
        </p:txBody>
      </p:sp>
      <p:sp>
        <p:nvSpPr>
          <p:cNvPr id="251" name="Google Shape;251;p22"/>
          <p:cNvSpPr txBox="1"/>
          <p:nvPr/>
        </p:nvSpPr>
        <p:spPr>
          <a:xfrm>
            <a:off x="6650150" y="4387700"/>
            <a:ext cx="36684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mmap(</a:t>
            </a: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*addr, size_t len,</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prot,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flags,</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fd, off_t offset);</a:t>
            </a:r>
            <a:endParaRPr/>
          </a:p>
        </p:txBody>
      </p:sp>
      <p:sp>
        <p:nvSpPr>
          <p:cNvPr id="252" name="Google Shape;252;p22"/>
          <p:cNvSpPr txBox="1"/>
          <p:nvPr/>
        </p:nvSpPr>
        <p:spPr>
          <a:xfrm>
            <a:off x="6856250" y="2102175"/>
            <a:ext cx="3256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pipe(</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fildes[</a:t>
            </a:r>
            <a:r>
              <a:rPr lang="ru-RU" sz="1650">
                <a:solidFill>
                  <a:srgbClr val="C53929"/>
                </a:solidFill>
                <a:latin typeface="Roboto Mono"/>
                <a:ea typeface="Roboto Mono"/>
                <a:cs typeface="Roboto Mono"/>
                <a:sym typeface="Roboto Mono"/>
              </a:rPr>
              <a:t>2</a:t>
            </a:r>
            <a:r>
              <a:rPr lang="ru-RU" sz="1650">
                <a:solidFill>
                  <a:srgbClr val="37474F"/>
                </a:solidFill>
                <a:latin typeface="Roboto Mono"/>
                <a:ea typeface="Roboto Mono"/>
                <a:cs typeface="Roboto Mono"/>
                <a:sym typeface="Roboto Mono"/>
              </a:rPr>
              <a:t>]);</a:t>
            </a:r>
            <a:endParaRPr/>
          </a:p>
        </p:txBody>
      </p:sp>
      <p:cxnSp>
        <p:nvCxnSpPr>
          <p:cNvPr id="253" name="Google Shape;253;p22"/>
          <p:cNvCxnSpPr/>
          <p:nvPr/>
        </p:nvCxnSpPr>
        <p:spPr>
          <a:xfrm>
            <a:off x="1036675" y="3641650"/>
            <a:ext cx="10419900" cy="0"/>
          </a:xfrm>
          <a:prstGeom prst="straightConnector1">
            <a:avLst/>
          </a:prstGeom>
          <a:noFill/>
          <a:ln cap="flat" cmpd="sng" w="19050">
            <a:solidFill>
              <a:schemeClr val="dk1"/>
            </a:solidFill>
            <a:prstDash val="dot"/>
            <a:round/>
            <a:headEnd len="med" w="med" type="none"/>
            <a:tailEnd len="med" w="med" type="none"/>
          </a:ln>
        </p:spPr>
      </p:cxnSp>
      <p:pic>
        <p:nvPicPr>
          <p:cNvPr id="254" name="Google Shape;254;p22"/>
          <p:cNvPicPr preferRelativeResize="0"/>
          <p:nvPr/>
        </p:nvPicPr>
        <p:blipFill>
          <a:blip r:embed="rId3">
            <a:alphaModFix/>
          </a:blip>
          <a:stretch>
            <a:fillRect/>
          </a:stretch>
        </p:blipFill>
        <p:spPr>
          <a:xfrm>
            <a:off x="1732250" y="2478513"/>
            <a:ext cx="3524250" cy="1076325"/>
          </a:xfrm>
          <a:prstGeom prst="rect">
            <a:avLst/>
          </a:prstGeom>
          <a:noFill/>
          <a:ln>
            <a:noFill/>
          </a:ln>
        </p:spPr>
      </p:pic>
      <p:pic>
        <p:nvPicPr>
          <p:cNvPr id="255" name="Google Shape;255;p22"/>
          <p:cNvPicPr preferRelativeResize="0"/>
          <p:nvPr/>
        </p:nvPicPr>
        <p:blipFill>
          <a:blip r:embed="rId4">
            <a:alphaModFix/>
          </a:blip>
          <a:stretch>
            <a:fillRect/>
          </a:stretch>
        </p:blipFill>
        <p:spPr>
          <a:xfrm>
            <a:off x="1773800" y="4950563"/>
            <a:ext cx="3028950" cy="1323975"/>
          </a:xfrm>
          <a:prstGeom prst="rect">
            <a:avLst/>
          </a:prstGeom>
          <a:noFill/>
          <a:ln>
            <a:noFill/>
          </a:ln>
        </p:spPr>
      </p:pic>
      <p:sp>
        <p:nvSpPr>
          <p:cNvPr id="256" name="Google Shape;256;p22"/>
          <p:cNvSpPr txBox="1"/>
          <p:nvPr/>
        </p:nvSpPr>
        <p:spPr>
          <a:xfrm>
            <a:off x="1579000" y="1974225"/>
            <a:ext cx="1874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300"/>
              <a:t>Процесс</a:t>
            </a:r>
            <a:r>
              <a:rPr lang="ru-RU" sz="2200"/>
              <a:t> 1</a:t>
            </a:r>
            <a:endParaRPr sz="2200"/>
          </a:p>
        </p:txBody>
      </p:sp>
      <p:sp>
        <p:nvSpPr>
          <p:cNvPr id="257" name="Google Shape;257;p22"/>
          <p:cNvSpPr txBox="1"/>
          <p:nvPr/>
        </p:nvSpPr>
        <p:spPr>
          <a:xfrm>
            <a:off x="3698425" y="2032850"/>
            <a:ext cx="1874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300"/>
              <a:t>Процесс</a:t>
            </a:r>
            <a:r>
              <a:rPr lang="ru-RU" sz="2200"/>
              <a:t> 2</a:t>
            </a:r>
            <a:endParaRPr sz="2200"/>
          </a:p>
        </p:txBody>
      </p:sp>
      <p:sp>
        <p:nvSpPr>
          <p:cNvPr id="258" name="Google Shape;258;p22"/>
          <p:cNvSpPr txBox="1"/>
          <p:nvPr/>
        </p:nvSpPr>
        <p:spPr>
          <a:xfrm>
            <a:off x="1372900" y="4325050"/>
            <a:ext cx="1874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300"/>
              <a:t>Процесс</a:t>
            </a:r>
            <a:r>
              <a:rPr lang="ru-RU" sz="2200"/>
              <a:t> 1</a:t>
            </a:r>
            <a:endParaRPr sz="2200"/>
          </a:p>
        </p:txBody>
      </p:sp>
      <p:sp>
        <p:nvSpPr>
          <p:cNvPr id="259" name="Google Shape;259;p22"/>
          <p:cNvSpPr txBox="1"/>
          <p:nvPr/>
        </p:nvSpPr>
        <p:spPr>
          <a:xfrm>
            <a:off x="3492325" y="4325050"/>
            <a:ext cx="1874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300"/>
              <a:t>Процесс</a:t>
            </a:r>
            <a:r>
              <a:rPr lang="ru-RU" sz="2200"/>
              <a:t> 2</a:t>
            </a:r>
            <a:endParaRPr sz="2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7"/>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(9/)</a:t>
            </a:r>
            <a:endParaRPr/>
          </a:p>
        </p:txBody>
      </p:sp>
      <p:sp>
        <p:nvSpPr>
          <p:cNvPr id="916" name="Google Shape;916;p6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17" name="Google Shape;917;p67"/>
          <p:cNvSpPr txBox="1"/>
          <p:nvPr/>
        </p:nvSpPr>
        <p:spPr>
          <a:xfrm>
            <a:off x="982575" y="1446725"/>
            <a:ext cx="79341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bind(</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sockfd, </a:t>
            </a:r>
            <a:r>
              <a:rPr lang="ru-RU" sz="1650">
                <a:solidFill>
                  <a:srgbClr val="3F51B5"/>
                </a:solidFill>
                <a:latin typeface="Roboto Mono"/>
                <a:ea typeface="Roboto Mono"/>
                <a:cs typeface="Roboto Mono"/>
                <a:sym typeface="Roboto Mono"/>
              </a:rPr>
              <a:t>const</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a:t>
            </a:r>
            <a:r>
              <a:rPr lang="ru-RU" sz="1650">
                <a:solidFill>
                  <a:srgbClr val="37474F"/>
                </a:solidFill>
                <a:latin typeface="Roboto Mono"/>
                <a:ea typeface="Roboto Mono"/>
                <a:cs typeface="Roboto Mono"/>
                <a:sym typeface="Roboto Mono"/>
              </a:rPr>
              <a:t> *addr,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     socklen_t addrlen);</a:t>
            </a:r>
            <a:endParaRPr sz="1650">
              <a:solidFill>
                <a:srgbClr val="37474F"/>
              </a:solidFill>
              <a:latin typeface="Roboto Mono"/>
              <a:ea typeface="Roboto Mono"/>
              <a:cs typeface="Roboto Mono"/>
              <a:sym typeface="Roboto Mono"/>
            </a:endParaRPr>
          </a:p>
        </p:txBody>
      </p:sp>
      <p:sp>
        <p:nvSpPr>
          <p:cNvPr id="918" name="Google Shape;918;p67"/>
          <p:cNvSpPr txBox="1"/>
          <p:nvPr/>
        </p:nvSpPr>
        <p:spPr>
          <a:xfrm>
            <a:off x="5619925" y="2393225"/>
            <a:ext cx="48132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Имя сокета - его адрес</a:t>
            </a:r>
            <a:endParaRPr sz="2250">
              <a:highlight>
                <a:srgbClr val="FFFFFF"/>
              </a:highlight>
            </a:endParaRPr>
          </a:p>
        </p:txBody>
      </p:sp>
      <p:sp>
        <p:nvSpPr>
          <p:cNvPr id="919" name="Google Shape;919;p67"/>
          <p:cNvSpPr/>
          <p:nvPr/>
        </p:nvSpPr>
        <p:spPr>
          <a:xfrm>
            <a:off x="4034525" y="1556200"/>
            <a:ext cx="2879100" cy="57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7"/>
          <p:cNvSpPr txBox="1"/>
          <p:nvPr/>
        </p:nvSpPr>
        <p:spPr>
          <a:xfrm>
            <a:off x="982575" y="3018650"/>
            <a:ext cx="4470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sa_family_t sa_family;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sa_data[</a:t>
            </a:r>
            <a:r>
              <a:rPr lang="ru-RU" sz="1650">
                <a:solidFill>
                  <a:srgbClr val="C53929"/>
                </a:solidFill>
                <a:latin typeface="Roboto Mono"/>
                <a:ea typeface="Roboto Mono"/>
                <a:cs typeface="Roboto Mono"/>
                <a:sym typeface="Roboto Mono"/>
              </a:rPr>
              <a:t>14</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921" name="Google Shape;921;p67"/>
          <p:cNvSpPr txBox="1"/>
          <p:nvPr/>
        </p:nvSpPr>
        <p:spPr>
          <a:xfrm>
            <a:off x="5355625" y="2924225"/>
            <a:ext cx="3000000" cy="116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800">
                <a:highlight>
                  <a:srgbClr val="FFFFFF"/>
                </a:highlight>
              </a:rPr>
              <a:t>- AF_UNIX, AF_INET, ...</a:t>
            </a:r>
            <a:endParaRPr sz="1800">
              <a:highlight>
                <a:srgbClr val="FFFFFF"/>
              </a:highlight>
            </a:endParaRPr>
          </a:p>
          <a:p>
            <a:pPr indent="0" lvl="0" marL="0" rtl="0" algn="l">
              <a:lnSpc>
                <a:spcPct val="115000"/>
              </a:lnSpc>
              <a:spcBef>
                <a:spcPts val="500"/>
              </a:spcBef>
              <a:spcAft>
                <a:spcPts val="0"/>
              </a:spcAft>
              <a:buNone/>
            </a:pPr>
            <a:r>
              <a:rPr lang="ru-RU" sz="1800">
                <a:highlight>
                  <a:srgbClr val="FFFFFF"/>
                </a:highlight>
              </a:rPr>
              <a:t>- данные наследных структур, резерв ...</a:t>
            </a:r>
            <a:endParaRPr sz="1800">
              <a:highlight>
                <a:srgbClr val="FFFFFF"/>
              </a:highlight>
            </a:endParaRPr>
          </a:p>
        </p:txBody>
      </p:sp>
      <p:sp>
        <p:nvSpPr>
          <p:cNvPr id="922" name="Google Shape;922;p67"/>
          <p:cNvSpPr txBox="1"/>
          <p:nvPr/>
        </p:nvSpPr>
        <p:spPr>
          <a:xfrm>
            <a:off x="3533325" y="2337000"/>
            <a:ext cx="4201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sa_family_t sa_family;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sa_data[</a:t>
            </a:r>
            <a:r>
              <a:rPr lang="ru-RU" sz="1650">
                <a:solidFill>
                  <a:srgbClr val="C53929"/>
                </a:solidFill>
                <a:latin typeface="Roboto Mono"/>
                <a:ea typeface="Roboto Mono"/>
                <a:cs typeface="Roboto Mono"/>
                <a:sym typeface="Roboto Mono"/>
              </a:rPr>
              <a:t>14</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923" name="Google Shape;923;p67"/>
          <p:cNvSpPr txBox="1"/>
          <p:nvPr/>
        </p:nvSpPr>
        <p:spPr>
          <a:xfrm>
            <a:off x="639675" y="4244150"/>
            <a:ext cx="42846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sockaddr_in</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sa_family_t sin_family;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in_port_t sin_port;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in_addr</a:t>
            </a:r>
            <a:r>
              <a:rPr lang="ru-RU" sz="1650">
                <a:solidFill>
                  <a:srgbClr val="37474F"/>
                </a:solidFill>
                <a:latin typeface="Roboto Mono"/>
                <a:ea typeface="Roboto Mono"/>
                <a:cs typeface="Roboto Mono"/>
                <a:sym typeface="Roboto Mono"/>
              </a:rPr>
              <a:t> sin_addr;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924" name="Google Shape;924;p67"/>
          <p:cNvSpPr txBox="1"/>
          <p:nvPr/>
        </p:nvSpPr>
        <p:spPr>
          <a:xfrm>
            <a:off x="5007850" y="5202625"/>
            <a:ext cx="4381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sockaddr_un</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sa_family_t sun_family;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sun_path[</a:t>
            </a:r>
            <a:r>
              <a:rPr lang="ru-RU" sz="1650">
                <a:solidFill>
                  <a:srgbClr val="C53929"/>
                </a:solidFill>
                <a:latin typeface="Roboto Mono"/>
                <a:ea typeface="Roboto Mono"/>
                <a:cs typeface="Roboto Mono"/>
                <a:sym typeface="Roboto Mono"/>
              </a:rPr>
              <a:t>108</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925" name="Google Shape;925;p67"/>
          <p:cNvSpPr txBox="1"/>
          <p:nvPr/>
        </p:nvSpPr>
        <p:spPr>
          <a:xfrm>
            <a:off x="7484000" y="3494125"/>
            <a:ext cx="48132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sockaddr_nl</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sa_family_t nl_family;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unsigned</a:t>
            </a: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short</a:t>
            </a:r>
            <a:r>
              <a:rPr lang="ru-RU" sz="1650">
                <a:solidFill>
                  <a:srgbClr val="37474F"/>
                </a:solidFill>
                <a:latin typeface="Roboto Mono"/>
                <a:ea typeface="Roboto Mono"/>
                <a:cs typeface="Roboto Mono"/>
                <a:sym typeface="Roboto Mono"/>
              </a:rPr>
              <a:t> nl_pad;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pid_t nl_pid;</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__u32 nl_groups;</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cxnSp>
        <p:nvCxnSpPr>
          <p:cNvPr id="926" name="Google Shape;926;p67"/>
          <p:cNvCxnSpPr/>
          <p:nvPr/>
        </p:nvCxnSpPr>
        <p:spPr>
          <a:xfrm flipH="1">
            <a:off x="2323175" y="2963000"/>
            <a:ext cx="1780500" cy="1279800"/>
          </a:xfrm>
          <a:prstGeom prst="straightConnector1">
            <a:avLst/>
          </a:prstGeom>
          <a:noFill/>
          <a:ln cap="flat" cmpd="sng" w="28575">
            <a:solidFill>
              <a:schemeClr val="dk1"/>
            </a:solidFill>
            <a:prstDash val="dot"/>
            <a:round/>
            <a:headEnd len="med" w="med" type="none"/>
            <a:tailEnd len="med" w="med" type="stealth"/>
          </a:ln>
        </p:spPr>
      </p:cxnSp>
      <p:cxnSp>
        <p:nvCxnSpPr>
          <p:cNvPr id="927" name="Google Shape;927;p67"/>
          <p:cNvCxnSpPr/>
          <p:nvPr/>
        </p:nvCxnSpPr>
        <p:spPr>
          <a:xfrm>
            <a:off x="5967100" y="3189150"/>
            <a:ext cx="195300" cy="1985700"/>
          </a:xfrm>
          <a:prstGeom prst="straightConnector1">
            <a:avLst/>
          </a:prstGeom>
          <a:noFill/>
          <a:ln cap="flat" cmpd="sng" w="28575">
            <a:solidFill>
              <a:schemeClr val="dk1"/>
            </a:solidFill>
            <a:prstDash val="dot"/>
            <a:round/>
            <a:headEnd len="med" w="med" type="none"/>
            <a:tailEnd len="med" w="med" type="stealth"/>
          </a:ln>
        </p:spPr>
      </p:cxnSp>
      <p:cxnSp>
        <p:nvCxnSpPr>
          <p:cNvPr id="928" name="Google Shape;928;p67"/>
          <p:cNvCxnSpPr>
            <a:stCxn id="922" idx="3"/>
          </p:cNvCxnSpPr>
          <p:nvPr/>
        </p:nvCxnSpPr>
        <p:spPr>
          <a:xfrm>
            <a:off x="7734525" y="2937300"/>
            <a:ext cx="1377600" cy="604500"/>
          </a:xfrm>
          <a:prstGeom prst="straightConnector1">
            <a:avLst/>
          </a:prstGeom>
          <a:noFill/>
          <a:ln cap="flat" cmpd="sng" w="28575">
            <a:solidFill>
              <a:schemeClr val="dk1"/>
            </a:solidFill>
            <a:prstDash val="dot"/>
            <a:round/>
            <a:headEnd len="med" w="med" type="none"/>
            <a:tailEnd len="med" w="med" type="stealth"/>
          </a:ln>
        </p:spPr>
      </p:cxnSp>
      <p:sp>
        <p:nvSpPr>
          <p:cNvPr id="929" name="Google Shape;929;p67"/>
          <p:cNvSpPr txBox="1"/>
          <p:nvPr/>
        </p:nvSpPr>
        <p:spPr>
          <a:xfrm>
            <a:off x="1265875" y="5698850"/>
            <a:ext cx="45489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Наследование структуры sockaddr ее повторением</a:t>
            </a:r>
            <a:endParaRPr sz="2250">
              <a:highlight>
                <a:srgbClr val="FFFFFF"/>
              </a:highlight>
            </a:endParaRPr>
          </a:p>
        </p:txBody>
      </p:sp>
      <p:sp>
        <p:nvSpPr>
          <p:cNvPr id="930" name="Google Shape;930;p67"/>
          <p:cNvSpPr/>
          <p:nvPr/>
        </p:nvSpPr>
        <p:spPr>
          <a:xfrm>
            <a:off x="2959050" y="4517700"/>
            <a:ext cx="1965300" cy="41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7"/>
          <p:cNvSpPr/>
          <p:nvPr/>
        </p:nvSpPr>
        <p:spPr>
          <a:xfrm>
            <a:off x="7043875" y="5442275"/>
            <a:ext cx="1965300" cy="41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7"/>
          <p:cNvSpPr/>
          <p:nvPr/>
        </p:nvSpPr>
        <p:spPr>
          <a:xfrm>
            <a:off x="9477650" y="3705025"/>
            <a:ext cx="1965300" cy="41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7"/>
          <p:cNvSpPr/>
          <p:nvPr/>
        </p:nvSpPr>
        <p:spPr>
          <a:xfrm>
            <a:off x="5611050" y="2584488"/>
            <a:ext cx="1965300" cy="413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2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(10/)</a:t>
            </a:r>
            <a:endParaRPr/>
          </a:p>
        </p:txBody>
      </p:sp>
      <p:sp>
        <p:nvSpPr>
          <p:cNvPr id="939" name="Google Shape;939;p6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40" name="Google Shape;940;p68"/>
          <p:cNvSpPr txBox="1"/>
          <p:nvPr/>
        </p:nvSpPr>
        <p:spPr>
          <a:xfrm>
            <a:off x="3105375" y="1349350"/>
            <a:ext cx="54807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Наследование в С включением</a:t>
            </a:r>
            <a:endParaRPr sz="2250">
              <a:highlight>
                <a:srgbClr val="FFFFFF"/>
              </a:highlight>
            </a:endParaRPr>
          </a:p>
        </p:txBody>
      </p:sp>
      <p:sp>
        <p:nvSpPr>
          <p:cNvPr id="941" name="Google Shape;941;p68"/>
          <p:cNvSpPr txBox="1"/>
          <p:nvPr/>
        </p:nvSpPr>
        <p:spPr>
          <a:xfrm>
            <a:off x="2465475" y="1961425"/>
            <a:ext cx="6120600" cy="47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base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base_field1;</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*base_field2;</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derivative</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base</a:t>
            </a:r>
            <a:r>
              <a:rPr lang="ru-RU" sz="1650">
                <a:solidFill>
                  <a:srgbClr val="37474F"/>
                </a:solidFill>
                <a:latin typeface="Roboto Mono"/>
                <a:ea typeface="Roboto Mono"/>
                <a:cs typeface="Roboto Mono"/>
                <a:sym typeface="Roboto Mono"/>
              </a:rPr>
              <a:t> base;</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deriv_field3;</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bool deriv_field4;</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void</a:t>
            </a:r>
            <a:r>
              <a:rPr lang="ru-RU" sz="1650">
                <a:solidFill>
                  <a:srgbClr val="37474F"/>
                </a:solidFill>
                <a:latin typeface="Roboto Mono"/>
                <a:ea typeface="Roboto Mono"/>
                <a:cs typeface="Roboto Mono"/>
                <a:sym typeface="Roboto Mono"/>
              </a:rPr>
              <a:t> do_sth(</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base</a:t>
            </a:r>
            <a:r>
              <a:rPr lang="ru-RU" sz="1650">
                <a:solidFill>
                  <a:srgbClr val="37474F"/>
                </a:solidFill>
                <a:latin typeface="Roboto Mono"/>
                <a:ea typeface="Roboto Mono"/>
                <a:cs typeface="Roboto Mono"/>
                <a:sym typeface="Roboto Mono"/>
              </a:rPr>
              <a:t> *obj);</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int</a:t>
            </a:r>
            <a:r>
              <a:rPr lang="ru-RU" sz="1650">
                <a:solidFill>
                  <a:srgbClr val="37474F"/>
                </a:solidFill>
                <a:latin typeface="Roboto Mono"/>
                <a:ea typeface="Roboto Mono"/>
                <a:cs typeface="Roboto Mono"/>
                <a:sym typeface="Roboto Mono"/>
              </a:rPr>
              <a:t> main()</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derivative</a:t>
            </a:r>
            <a:r>
              <a:rPr lang="ru-RU" sz="1650">
                <a:solidFill>
                  <a:srgbClr val="37474F"/>
                </a:solidFill>
                <a:latin typeface="Roboto Mono"/>
                <a:ea typeface="Roboto Mono"/>
                <a:cs typeface="Roboto Mono"/>
                <a:sym typeface="Roboto Mono"/>
              </a:rPr>
              <a:t> der;</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do_sth((</a:t>
            </a: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base</a:t>
            </a:r>
            <a:r>
              <a:rPr lang="ru-RU" sz="1650">
                <a:solidFill>
                  <a:srgbClr val="37474F"/>
                </a:solidFill>
                <a:latin typeface="Roboto Mono"/>
                <a:ea typeface="Roboto Mono"/>
                <a:cs typeface="Roboto Mono"/>
                <a:sym typeface="Roboto Mono"/>
              </a:rPr>
              <a:t> *)&amp;der);</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942" name="Google Shape;942;p68"/>
          <p:cNvSpPr txBox="1"/>
          <p:nvPr/>
        </p:nvSpPr>
        <p:spPr>
          <a:xfrm>
            <a:off x="6482425" y="1961425"/>
            <a:ext cx="40479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Родительская структура содержится в потомке как атрибут</a:t>
            </a:r>
            <a:endParaRPr sz="2250">
              <a:highlight>
                <a:srgbClr val="FFFFFF"/>
              </a:highlight>
            </a:endParaRPr>
          </a:p>
        </p:txBody>
      </p:sp>
      <p:sp>
        <p:nvSpPr>
          <p:cNvPr id="943" name="Google Shape;943;p68"/>
          <p:cNvSpPr/>
          <p:nvPr/>
        </p:nvSpPr>
        <p:spPr>
          <a:xfrm>
            <a:off x="3492050" y="3295025"/>
            <a:ext cx="2879100" cy="57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8"/>
          <p:cNvSpPr txBox="1"/>
          <p:nvPr/>
        </p:nvSpPr>
        <p:spPr>
          <a:xfrm>
            <a:off x="7530325" y="4048025"/>
            <a:ext cx="43356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Можно без проблем кастовать к базе. Потомок в памяти сначала хранит родителя</a:t>
            </a:r>
            <a:endParaRPr sz="2250">
              <a:highlight>
                <a:srgbClr val="FFFFFF"/>
              </a:highlight>
            </a:endParaRPr>
          </a:p>
        </p:txBody>
      </p:sp>
      <p:sp>
        <p:nvSpPr>
          <p:cNvPr id="945" name="Google Shape;945;p68"/>
          <p:cNvSpPr/>
          <p:nvPr/>
        </p:nvSpPr>
        <p:spPr>
          <a:xfrm>
            <a:off x="3492050" y="5631400"/>
            <a:ext cx="2879100" cy="57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69"/>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(10/)</a:t>
            </a:r>
            <a:endParaRPr/>
          </a:p>
        </p:txBody>
      </p:sp>
      <p:sp>
        <p:nvSpPr>
          <p:cNvPr id="951" name="Google Shape;951;p69"/>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52" name="Google Shape;952;p69"/>
          <p:cNvSpPr txBox="1"/>
          <p:nvPr/>
        </p:nvSpPr>
        <p:spPr>
          <a:xfrm>
            <a:off x="3376575" y="1251975"/>
            <a:ext cx="49383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Наследование в С повторением</a:t>
            </a:r>
            <a:endParaRPr sz="2250">
              <a:highlight>
                <a:srgbClr val="FFFFFF"/>
              </a:highlight>
            </a:endParaRPr>
          </a:p>
        </p:txBody>
      </p:sp>
      <p:sp>
        <p:nvSpPr>
          <p:cNvPr id="953" name="Google Shape;953;p69"/>
          <p:cNvSpPr txBox="1"/>
          <p:nvPr/>
        </p:nvSpPr>
        <p:spPr>
          <a:xfrm>
            <a:off x="1933575" y="1855175"/>
            <a:ext cx="4799100" cy="495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base</a:t>
            </a:r>
            <a:r>
              <a:rPr lang="ru-RU" sz="1550">
                <a:solidFill>
                  <a:srgbClr val="37474F"/>
                </a:solidFill>
                <a:latin typeface="Roboto Mono"/>
                <a:ea typeface="Roboto Mono"/>
                <a:cs typeface="Roboto Mono"/>
                <a:sym typeface="Roboto Mono"/>
              </a:rPr>
              <a:t>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int</a:t>
            </a:r>
            <a:r>
              <a:rPr lang="ru-RU" sz="1550">
                <a:solidFill>
                  <a:srgbClr val="37474F"/>
                </a:solidFill>
                <a:latin typeface="Roboto Mono"/>
                <a:ea typeface="Roboto Mono"/>
                <a:cs typeface="Roboto Mono"/>
                <a:sym typeface="Roboto Mono"/>
              </a:rPr>
              <a:t> base_field1;</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char</a:t>
            </a:r>
            <a:r>
              <a:rPr lang="ru-RU" sz="1550">
                <a:solidFill>
                  <a:srgbClr val="37474F"/>
                </a:solidFill>
                <a:latin typeface="Roboto Mono"/>
                <a:ea typeface="Roboto Mono"/>
                <a:cs typeface="Roboto Mono"/>
                <a:sym typeface="Roboto Mono"/>
              </a:rPr>
              <a:t> *base_field2;</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char</a:t>
            </a:r>
            <a:r>
              <a:rPr lang="ru-RU" sz="1550">
                <a:solidFill>
                  <a:srgbClr val="37474F"/>
                </a:solidFill>
                <a:latin typeface="Roboto Mono"/>
                <a:ea typeface="Roboto Mono"/>
                <a:cs typeface="Roboto Mono"/>
                <a:sym typeface="Roboto Mono"/>
              </a:rPr>
              <a:t> padding[</a:t>
            </a:r>
            <a:r>
              <a:rPr lang="ru-RU" sz="1550">
                <a:solidFill>
                  <a:srgbClr val="C53929"/>
                </a:solidFill>
                <a:latin typeface="Roboto Mono"/>
                <a:ea typeface="Roboto Mono"/>
                <a:cs typeface="Roboto Mono"/>
                <a:sym typeface="Roboto Mono"/>
              </a:rPr>
              <a:t>32</a:t>
            </a: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derivative</a:t>
            </a:r>
            <a:r>
              <a:rPr lang="ru-RU" sz="1550">
                <a:solidFill>
                  <a:srgbClr val="37474F"/>
                </a:solidFill>
                <a:latin typeface="Roboto Mono"/>
                <a:ea typeface="Roboto Mono"/>
                <a:cs typeface="Roboto Mono"/>
                <a:sym typeface="Roboto Mono"/>
              </a:rPr>
              <a:t>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int</a:t>
            </a:r>
            <a:r>
              <a:rPr lang="ru-RU" sz="1550">
                <a:solidFill>
                  <a:srgbClr val="37474F"/>
                </a:solidFill>
                <a:latin typeface="Roboto Mono"/>
                <a:ea typeface="Roboto Mono"/>
                <a:cs typeface="Roboto Mono"/>
                <a:sym typeface="Roboto Mono"/>
              </a:rPr>
              <a:t> base_field1;</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char</a:t>
            </a:r>
            <a:r>
              <a:rPr lang="ru-RU" sz="1550">
                <a:solidFill>
                  <a:srgbClr val="37474F"/>
                </a:solidFill>
                <a:latin typeface="Roboto Mono"/>
                <a:ea typeface="Roboto Mono"/>
                <a:cs typeface="Roboto Mono"/>
                <a:sym typeface="Roboto Mono"/>
              </a:rPr>
              <a:t> *base_field2;</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int</a:t>
            </a:r>
            <a:r>
              <a:rPr lang="ru-RU" sz="1550">
                <a:solidFill>
                  <a:srgbClr val="37474F"/>
                </a:solidFill>
                <a:latin typeface="Roboto Mono"/>
                <a:ea typeface="Roboto Mono"/>
                <a:cs typeface="Roboto Mono"/>
                <a:sym typeface="Roboto Mono"/>
              </a:rPr>
              <a:t> deriv_field3;</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bool deriv_field4;</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F51B5"/>
                </a:solidFill>
                <a:latin typeface="Roboto Mono"/>
                <a:ea typeface="Roboto Mono"/>
                <a:cs typeface="Roboto Mono"/>
                <a:sym typeface="Roboto Mono"/>
              </a:rPr>
              <a:t>void</a:t>
            </a:r>
            <a:r>
              <a:rPr lang="ru-RU" sz="1550">
                <a:solidFill>
                  <a:srgbClr val="37474F"/>
                </a:solidFill>
                <a:latin typeface="Roboto Mono"/>
                <a:ea typeface="Roboto Mono"/>
                <a:cs typeface="Roboto Mono"/>
                <a:sym typeface="Roboto Mono"/>
              </a:rPr>
              <a:t> do_sth(</a:t>
            </a: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base</a:t>
            </a:r>
            <a:r>
              <a:rPr lang="ru-RU" sz="1550">
                <a:solidFill>
                  <a:srgbClr val="37474F"/>
                </a:solidFill>
                <a:latin typeface="Roboto Mono"/>
                <a:ea typeface="Roboto Mono"/>
                <a:cs typeface="Roboto Mono"/>
                <a:sym typeface="Roboto Mono"/>
              </a:rPr>
              <a:t> *obj);</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F51B5"/>
                </a:solidFill>
                <a:latin typeface="Roboto Mono"/>
                <a:ea typeface="Roboto Mono"/>
                <a:cs typeface="Roboto Mono"/>
                <a:sym typeface="Roboto Mono"/>
              </a:rPr>
              <a:t>int</a:t>
            </a:r>
            <a:r>
              <a:rPr lang="ru-RU" sz="1550">
                <a:solidFill>
                  <a:srgbClr val="37474F"/>
                </a:solidFill>
                <a:latin typeface="Roboto Mono"/>
                <a:ea typeface="Roboto Mono"/>
                <a:cs typeface="Roboto Mono"/>
                <a:sym typeface="Roboto Mono"/>
              </a:rPr>
              <a:t> main()</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a:t>
            </a: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derivative</a:t>
            </a:r>
            <a:r>
              <a:rPr lang="ru-RU" sz="1550">
                <a:solidFill>
                  <a:srgbClr val="37474F"/>
                </a:solidFill>
                <a:latin typeface="Roboto Mono"/>
                <a:ea typeface="Roboto Mono"/>
                <a:cs typeface="Roboto Mono"/>
                <a:sym typeface="Roboto Mono"/>
              </a:rPr>
              <a:t> der;</a:t>
            </a:r>
            <a:endParaRPr sz="15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550">
                <a:solidFill>
                  <a:srgbClr val="37474F"/>
                </a:solidFill>
                <a:latin typeface="Roboto Mono"/>
                <a:ea typeface="Roboto Mono"/>
                <a:cs typeface="Roboto Mono"/>
                <a:sym typeface="Roboto Mono"/>
              </a:rPr>
              <a:t>        do_sth((</a:t>
            </a:r>
            <a:r>
              <a:rPr lang="ru-RU" sz="1550">
                <a:solidFill>
                  <a:srgbClr val="3F51B5"/>
                </a:solidFill>
                <a:latin typeface="Roboto Mono"/>
                <a:ea typeface="Roboto Mono"/>
                <a:cs typeface="Roboto Mono"/>
                <a:sym typeface="Roboto Mono"/>
              </a:rPr>
              <a:t>struct</a:t>
            </a:r>
            <a:r>
              <a:rPr lang="ru-RU" sz="1550">
                <a:solidFill>
                  <a:srgbClr val="37474F"/>
                </a:solidFill>
                <a:latin typeface="Roboto Mono"/>
                <a:ea typeface="Roboto Mono"/>
                <a:cs typeface="Roboto Mono"/>
                <a:sym typeface="Roboto Mono"/>
              </a:rPr>
              <a:t> </a:t>
            </a:r>
            <a:r>
              <a:rPr lang="ru-RU" sz="1550">
                <a:solidFill>
                  <a:srgbClr val="9C27B0"/>
                </a:solidFill>
                <a:latin typeface="Roboto Mono"/>
                <a:ea typeface="Roboto Mono"/>
                <a:cs typeface="Roboto Mono"/>
                <a:sym typeface="Roboto Mono"/>
              </a:rPr>
              <a:t>base</a:t>
            </a:r>
            <a:r>
              <a:rPr lang="ru-RU" sz="1550">
                <a:solidFill>
                  <a:srgbClr val="37474F"/>
                </a:solidFill>
                <a:latin typeface="Roboto Mono"/>
                <a:ea typeface="Roboto Mono"/>
                <a:cs typeface="Roboto Mono"/>
                <a:sym typeface="Roboto Mono"/>
              </a:rPr>
              <a:t> *)&amp;der);</a:t>
            </a:r>
            <a:endParaRPr sz="15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550">
                <a:solidFill>
                  <a:srgbClr val="37474F"/>
                </a:solidFill>
                <a:latin typeface="Roboto Mono"/>
                <a:ea typeface="Roboto Mono"/>
                <a:cs typeface="Roboto Mono"/>
                <a:sym typeface="Roboto Mono"/>
              </a:rPr>
              <a:t>}</a:t>
            </a:r>
            <a:endParaRPr sz="1550">
              <a:solidFill>
                <a:srgbClr val="37474F"/>
              </a:solidFill>
              <a:latin typeface="Roboto Mono"/>
              <a:ea typeface="Roboto Mono"/>
              <a:cs typeface="Roboto Mono"/>
              <a:sym typeface="Roboto Mono"/>
            </a:endParaRPr>
          </a:p>
        </p:txBody>
      </p:sp>
      <p:sp>
        <p:nvSpPr>
          <p:cNvPr id="954" name="Google Shape;954;p69"/>
          <p:cNvSpPr txBox="1"/>
          <p:nvPr/>
        </p:nvSpPr>
        <p:spPr>
          <a:xfrm>
            <a:off x="6482400" y="1855175"/>
            <a:ext cx="41037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Все атрибуты родителя содержатся в потомке</a:t>
            </a:r>
            <a:endParaRPr sz="2250">
              <a:highlight>
                <a:srgbClr val="FFFFFF"/>
              </a:highlight>
            </a:endParaRPr>
          </a:p>
        </p:txBody>
      </p:sp>
      <p:sp>
        <p:nvSpPr>
          <p:cNvPr id="955" name="Google Shape;955;p69"/>
          <p:cNvSpPr/>
          <p:nvPr/>
        </p:nvSpPr>
        <p:spPr>
          <a:xfrm>
            <a:off x="2601775" y="2059775"/>
            <a:ext cx="2879100" cy="57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9"/>
          <p:cNvSpPr/>
          <p:nvPr/>
        </p:nvSpPr>
        <p:spPr>
          <a:xfrm>
            <a:off x="2545525" y="3533275"/>
            <a:ext cx="2879100" cy="57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9"/>
          <p:cNvSpPr txBox="1"/>
          <p:nvPr/>
        </p:nvSpPr>
        <p:spPr>
          <a:xfrm>
            <a:off x="7122300" y="3922825"/>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Тоже можно кастовать. В памяти в начале все равно выглядит как родитель</a:t>
            </a:r>
            <a:endParaRPr sz="2250">
              <a:highlight>
                <a:srgbClr val="FFFFFF"/>
              </a:highlight>
            </a:endParaRPr>
          </a:p>
        </p:txBody>
      </p:sp>
      <p:sp>
        <p:nvSpPr>
          <p:cNvPr id="958" name="Google Shape;958;p69"/>
          <p:cNvSpPr/>
          <p:nvPr/>
        </p:nvSpPr>
        <p:spPr>
          <a:xfrm>
            <a:off x="3435175" y="5939225"/>
            <a:ext cx="2879100" cy="57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5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0"/>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(11/)</a:t>
            </a:r>
            <a:endParaRPr/>
          </a:p>
        </p:txBody>
      </p:sp>
      <p:sp>
        <p:nvSpPr>
          <p:cNvPr id="964" name="Google Shape;964;p70"/>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65" name="Google Shape;965;p70"/>
          <p:cNvSpPr txBox="1"/>
          <p:nvPr/>
        </p:nvSpPr>
        <p:spPr>
          <a:xfrm>
            <a:off x="1043300" y="1752750"/>
            <a:ext cx="4465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50">
                <a:solidFill>
                  <a:srgbClr val="3F51B5"/>
                </a:solidFill>
                <a:latin typeface="Roboto Mono"/>
                <a:ea typeface="Roboto Mono"/>
                <a:cs typeface="Roboto Mono"/>
                <a:sym typeface="Roboto Mono"/>
              </a:rPr>
              <a:t>struct</a:t>
            </a:r>
            <a:r>
              <a:rPr lang="ru-RU" sz="1650">
                <a:solidFill>
                  <a:srgbClr val="37474F"/>
                </a:solidFill>
                <a:latin typeface="Roboto Mono"/>
                <a:ea typeface="Roboto Mono"/>
                <a:cs typeface="Roboto Mono"/>
                <a:sym typeface="Roboto Mono"/>
              </a:rPr>
              <a:t> </a:t>
            </a:r>
            <a:r>
              <a:rPr lang="ru-RU" sz="1650">
                <a:solidFill>
                  <a:srgbClr val="9C27B0"/>
                </a:solidFill>
                <a:latin typeface="Roboto Mono"/>
                <a:ea typeface="Roboto Mono"/>
                <a:cs typeface="Roboto Mono"/>
                <a:sym typeface="Roboto Mono"/>
              </a:rPr>
              <a:t>sockaddr_un</a:t>
            </a:r>
            <a:r>
              <a:rPr lang="ru-RU" sz="1650">
                <a:solidFill>
                  <a:srgbClr val="37474F"/>
                </a:solidFill>
                <a:latin typeface="Roboto Mono"/>
                <a:ea typeface="Roboto Mono"/>
                <a:cs typeface="Roboto Mono"/>
                <a:sym typeface="Roboto Mono"/>
              </a:rPr>
              <a:t> {</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sa_family_t sun_family;</a:t>
            </a:r>
            <a:endParaRPr sz="16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650">
                <a:solidFill>
                  <a:srgbClr val="37474F"/>
                </a:solidFill>
                <a:latin typeface="Roboto Mono"/>
                <a:ea typeface="Roboto Mono"/>
                <a:cs typeface="Roboto Mono"/>
                <a:sym typeface="Roboto Mono"/>
              </a:rPr>
              <a:t>        </a:t>
            </a:r>
            <a:r>
              <a:rPr lang="ru-RU" sz="1650">
                <a:solidFill>
                  <a:srgbClr val="3F51B5"/>
                </a:solidFill>
                <a:latin typeface="Roboto Mono"/>
                <a:ea typeface="Roboto Mono"/>
                <a:cs typeface="Roboto Mono"/>
                <a:sym typeface="Roboto Mono"/>
              </a:rPr>
              <a:t>char</a:t>
            </a:r>
            <a:r>
              <a:rPr lang="ru-RU" sz="1650">
                <a:solidFill>
                  <a:srgbClr val="37474F"/>
                </a:solidFill>
                <a:latin typeface="Roboto Mono"/>
                <a:ea typeface="Roboto Mono"/>
                <a:cs typeface="Roboto Mono"/>
                <a:sym typeface="Roboto Mono"/>
              </a:rPr>
              <a:t> sun_path[</a:t>
            </a:r>
            <a:r>
              <a:rPr lang="ru-RU" sz="1650">
                <a:solidFill>
                  <a:srgbClr val="C53929"/>
                </a:solidFill>
                <a:latin typeface="Roboto Mono"/>
                <a:ea typeface="Roboto Mono"/>
                <a:cs typeface="Roboto Mono"/>
                <a:sym typeface="Roboto Mono"/>
              </a:rPr>
              <a:t>108</a:t>
            </a: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650">
                <a:solidFill>
                  <a:srgbClr val="37474F"/>
                </a:solidFill>
                <a:latin typeface="Roboto Mono"/>
                <a:ea typeface="Roboto Mono"/>
                <a:cs typeface="Roboto Mono"/>
                <a:sym typeface="Roboto Mono"/>
              </a:rPr>
              <a:t>};</a:t>
            </a:r>
            <a:endParaRPr sz="1650">
              <a:solidFill>
                <a:srgbClr val="37474F"/>
              </a:solidFill>
              <a:latin typeface="Roboto Mono"/>
              <a:ea typeface="Roboto Mono"/>
              <a:cs typeface="Roboto Mono"/>
              <a:sym typeface="Roboto Mono"/>
            </a:endParaRPr>
          </a:p>
        </p:txBody>
      </p:sp>
      <p:sp>
        <p:nvSpPr>
          <p:cNvPr id="966" name="Google Shape;966;p70"/>
          <p:cNvSpPr txBox="1"/>
          <p:nvPr/>
        </p:nvSpPr>
        <p:spPr>
          <a:xfrm>
            <a:off x="6621500" y="3018625"/>
            <a:ext cx="5021700" cy="1542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Должно быть AF_UNIX, чтобы функции, использующие указатель на базу (struct sockaddr *) могли по sockaddr.sa_family понять тип адреса</a:t>
            </a:r>
            <a:endParaRPr sz="1800">
              <a:highlight>
                <a:srgbClr val="FFFFFF"/>
              </a:highlight>
            </a:endParaRPr>
          </a:p>
        </p:txBody>
      </p:sp>
      <p:sp>
        <p:nvSpPr>
          <p:cNvPr id="967" name="Google Shape;967;p70"/>
          <p:cNvSpPr/>
          <p:nvPr/>
        </p:nvSpPr>
        <p:spPr>
          <a:xfrm>
            <a:off x="2601775" y="2059775"/>
            <a:ext cx="2879100" cy="36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 name="Google Shape;968;p70"/>
          <p:cNvCxnSpPr>
            <a:endCxn id="967" idx="3"/>
          </p:cNvCxnSpPr>
          <p:nvPr/>
        </p:nvCxnSpPr>
        <p:spPr>
          <a:xfrm rot="10800000">
            <a:off x="5480875" y="2240075"/>
            <a:ext cx="1377000" cy="1182000"/>
          </a:xfrm>
          <a:prstGeom prst="straightConnector1">
            <a:avLst/>
          </a:prstGeom>
          <a:noFill/>
          <a:ln cap="flat" cmpd="sng" w="28575">
            <a:solidFill>
              <a:schemeClr val="dk1"/>
            </a:solidFill>
            <a:prstDash val="dot"/>
            <a:round/>
            <a:headEnd len="med" w="med" type="none"/>
            <a:tailEnd len="med" w="med" type="stealth"/>
          </a:ln>
        </p:spPr>
      </p:cxnSp>
      <p:sp>
        <p:nvSpPr>
          <p:cNvPr id="969" name="Google Shape;969;p70"/>
          <p:cNvSpPr/>
          <p:nvPr/>
        </p:nvSpPr>
        <p:spPr>
          <a:xfrm>
            <a:off x="1975175" y="2323475"/>
            <a:ext cx="2879100" cy="36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0"/>
          <p:cNvSpPr txBox="1"/>
          <p:nvPr/>
        </p:nvSpPr>
        <p:spPr>
          <a:xfrm>
            <a:off x="737375" y="3917575"/>
            <a:ext cx="4116900" cy="1542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1800">
                <a:highlight>
                  <a:srgbClr val="FFFFFF"/>
                </a:highlight>
              </a:rPr>
              <a:t>Путь к файлу сокета. Если сделать bind() и файла нет, то он создастся. Если он есть, то будет ошибка - файл надо удалять после использования.</a:t>
            </a:r>
            <a:endParaRPr sz="1800">
              <a:highlight>
                <a:srgbClr val="FFFFFF"/>
              </a:highlight>
            </a:endParaRPr>
          </a:p>
        </p:txBody>
      </p:sp>
      <p:cxnSp>
        <p:nvCxnSpPr>
          <p:cNvPr id="971" name="Google Shape;971;p70"/>
          <p:cNvCxnSpPr>
            <a:stCxn id="970" idx="0"/>
          </p:cNvCxnSpPr>
          <p:nvPr/>
        </p:nvCxnSpPr>
        <p:spPr>
          <a:xfrm flipH="1" rot="10800000">
            <a:off x="2795825" y="2709775"/>
            <a:ext cx="264000" cy="1207800"/>
          </a:xfrm>
          <a:prstGeom prst="straightConnector1">
            <a:avLst/>
          </a:prstGeom>
          <a:noFill/>
          <a:ln cap="flat" cmpd="sng" w="28575">
            <a:solidFill>
              <a:schemeClr val="dk1"/>
            </a:solidFill>
            <a:prstDash val="dot"/>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par>
                                <p:cTn fill="hold" nodeType="with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1"/>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(12/)</a:t>
            </a:r>
            <a:endParaRPr/>
          </a:p>
        </p:txBody>
      </p:sp>
      <p:sp>
        <p:nvSpPr>
          <p:cNvPr id="977" name="Google Shape;977;p71"/>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pic>
        <p:nvPicPr>
          <p:cNvPr id="978" name="Google Shape;978;p71"/>
          <p:cNvPicPr preferRelativeResize="0"/>
          <p:nvPr/>
        </p:nvPicPr>
        <p:blipFill>
          <a:blip r:embed="rId3">
            <a:alphaModFix/>
          </a:blip>
          <a:stretch>
            <a:fillRect/>
          </a:stretch>
        </p:blipFill>
        <p:spPr>
          <a:xfrm>
            <a:off x="7454875" y="1542219"/>
            <a:ext cx="4210050" cy="1304925"/>
          </a:xfrm>
          <a:prstGeom prst="rect">
            <a:avLst/>
          </a:prstGeom>
          <a:noFill/>
          <a:ln>
            <a:noFill/>
          </a:ln>
        </p:spPr>
      </p:pic>
      <p:sp>
        <p:nvSpPr>
          <p:cNvPr id="979" name="Google Shape;979;p71"/>
          <p:cNvSpPr txBox="1"/>
          <p:nvPr/>
        </p:nvSpPr>
        <p:spPr>
          <a:xfrm>
            <a:off x="550225" y="1612425"/>
            <a:ext cx="73866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350">
                <a:solidFill>
                  <a:srgbClr val="3F51B5"/>
                </a:solidFill>
                <a:latin typeface="Roboto Mono"/>
                <a:ea typeface="Roboto Mono"/>
                <a:cs typeface="Roboto Mono"/>
                <a:sym typeface="Roboto Mono"/>
              </a:rPr>
              <a:t>void</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initiator_f(</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sock, </a:t>
            </a:r>
            <a:r>
              <a:rPr lang="ru-RU" sz="1350">
                <a:solidFill>
                  <a:srgbClr val="3F51B5"/>
                </a:solidFill>
                <a:latin typeface="Roboto Mono"/>
                <a:ea typeface="Roboto Mono"/>
                <a:cs typeface="Roboto Mono"/>
                <a:sym typeface="Roboto Mono"/>
              </a:rPr>
              <a:t>struct</a:t>
            </a:r>
            <a:r>
              <a:rPr lang="ru-RU" sz="1350">
                <a:solidFill>
                  <a:srgbClr val="37474F"/>
                </a:solidFill>
                <a:latin typeface="Roboto Mono"/>
                <a:ea typeface="Roboto Mono"/>
                <a:cs typeface="Roboto Mono"/>
                <a:sym typeface="Roboto Mono"/>
              </a:rPr>
              <a:t> </a:t>
            </a:r>
            <a:r>
              <a:rPr lang="ru-RU" sz="1350">
                <a:solidFill>
                  <a:srgbClr val="9C27B0"/>
                </a:solidFill>
                <a:latin typeface="Roboto Mono"/>
                <a:ea typeface="Roboto Mono"/>
                <a:cs typeface="Roboto Mono"/>
                <a:sym typeface="Roboto Mono"/>
              </a:rPr>
              <a:t>sockaddr_un</a:t>
            </a:r>
            <a:r>
              <a:rPr lang="ru-RU" sz="1350">
                <a:solidFill>
                  <a:srgbClr val="37474F"/>
                </a:solidFill>
                <a:latin typeface="Roboto Mono"/>
                <a:ea typeface="Roboto Mono"/>
                <a:cs typeface="Roboto Mono"/>
                <a:sym typeface="Roboto Mono"/>
              </a:rPr>
              <a:t> *next_addr)</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number;</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while</a:t>
            </a:r>
            <a:r>
              <a:rPr lang="ru-RU" sz="1350">
                <a:solidFill>
                  <a:srgbClr val="37474F"/>
                </a:solidFill>
                <a:latin typeface="Roboto Mono"/>
                <a:ea typeface="Roboto Mono"/>
                <a:cs typeface="Roboto Mono"/>
                <a:sym typeface="Roboto Mono"/>
              </a:rPr>
              <a:t>(scanf(</a:t>
            </a:r>
            <a:r>
              <a:rPr lang="ru-RU" sz="1350">
                <a:solidFill>
                  <a:srgbClr val="388E3C"/>
                </a:solidFill>
                <a:latin typeface="Roboto Mono"/>
                <a:ea typeface="Roboto Mono"/>
                <a:cs typeface="Roboto Mono"/>
                <a:sym typeface="Roboto Mono"/>
              </a:rPr>
              <a:t>"%d"</a:t>
            </a:r>
            <a:r>
              <a:rPr lang="ru-RU" sz="1350">
                <a:solidFill>
                  <a:srgbClr val="37474F"/>
                </a:solidFill>
                <a:latin typeface="Roboto Mono"/>
                <a:ea typeface="Roboto Mono"/>
                <a:cs typeface="Roboto Mono"/>
                <a:sym typeface="Roboto Mono"/>
              </a:rPr>
              <a:t>, &amp;number) &gt;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if</a:t>
            </a:r>
            <a:r>
              <a:rPr lang="ru-RU" sz="1350">
                <a:solidFill>
                  <a:srgbClr val="37474F"/>
                </a:solidFill>
                <a:latin typeface="Roboto Mono"/>
                <a:ea typeface="Roboto Mono"/>
                <a:cs typeface="Roboto Mono"/>
                <a:sym typeface="Roboto Mono"/>
              </a:rPr>
              <a:t> (sendto(sock, &amp;number, </a:t>
            </a:r>
            <a:r>
              <a:rPr lang="ru-RU" sz="1350">
                <a:solidFill>
                  <a:srgbClr val="3F51B5"/>
                </a:solidFill>
                <a:latin typeface="Roboto Mono"/>
                <a:ea typeface="Roboto Mono"/>
                <a:cs typeface="Roboto Mono"/>
                <a:sym typeface="Roboto Mono"/>
              </a:rPr>
              <a:t>sizeof</a:t>
            </a:r>
            <a:r>
              <a:rPr lang="ru-RU" sz="1350">
                <a:solidFill>
                  <a:srgbClr val="37474F"/>
                </a:solidFill>
                <a:latin typeface="Roboto Mono"/>
                <a:ea typeface="Roboto Mono"/>
                <a:cs typeface="Roboto Mono"/>
                <a:sym typeface="Roboto Mono"/>
              </a:rPr>
              <a:t>(number),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struct</a:t>
            </a:r>
            <a:r>
              <a:rPr lang="ru-RU" sz="1350">
                <a:solidFill>
                  <a:srgbClr val="37474F"/>
                </a:solidFill>
                <a:latin typeface="Roboto Mono"/>
                <a:ea typeface="Roboto Mono"/>
                <a:cs typeface="Roboto Mono"/>
                <a:sym typeface="Roboto Mono"/>
              </a:rPr>
              <a:t> </a:t>
            </a:r>
            <a:r>
              <a:rPr lang="ru-RU" sz="1350">
                <a:solidFill>
                  <a:srgbClr val="9C27B0"/>
                </a:solidFill>
                <a:latin typeface="Roboto Mono"/>
                <a:ea typeface="Roboto Mono"/>
                <a:cs typeface="Roboto Mono"/>
                <a:sym typeface="Roboto Mono"/>
              </a:rPr>
              <a:t>sockaddr</a:t>
            </a:r>
            <a:r>
              <a:rPr lang="ru-RU" sz="1350">
                <a:solidFill>
                  <a:srgbClr val="37474F"/>
                </a:solidFill>
                <a:latin typeface="Roboto Mono"/>
                <a:ea typeface="Roboto Mono"/>
                <a:cs typeface="Roboto Mono"/>
                <a:sym typeface="Roboto Mono"/>
              </a:rPr>
              <a:t> *) next_addr,</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sizeof</a:t>
            </a:r>
            <a:r>
              <a:rPr lang="ru-RU" sz="1350">
                <a:solidFill>
                  <a:srgbClr val="37474F"/>
                </a:solidFill>
                <a:latin typeface="Roboto Mono"/>
                <a:ea typeface="Roboto Mono"/>
                <a:cs typeface="Roboto Mono"/>
                <a:sym typeface="Roboto Mono"/>
              </a:rPr>
              <a:t>(*next_addr)) == -</a:t>
            </a:r>
            <a:r>
              <a:rPr lang="ru-RU" sz="1350">
                <a:solidFill>
                  <a:srgbClr val="C53929"/>
                </a:solidFill>
                <a:latin typeface="Roboto Mono"/>
                <a:ea typeface="Roboto Mono"/>
                <a:cs typeface="Roboto Mono"/>
                <a:sym typeface="Roboto Mono"/>
              </a:rPr>
              <a:t>1</a:t>
            </a: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printf(</a:t>
            </a:r>
            <a:r>
              <a:rPr lang="ru-RU" sz="1350">
                <a:solidFill>
                  <a:srgbClr val="388E3C"/>
                </a:solidFill>
                <a:latin typeface="Roboto Mono"/>
                <a:ea typeface="Roboto Mono"/>
                <a:cs typeface="Roboto Mono"/>
                <a:sym typeface="Roboto Mono"/>
              </a:rPr>
              <a:t>"error = %s\n"</a:t>
            </a:r>
            <a:r>
              <a:rPr lang="ru-RU" sz="1350">
                <a:solidFill>
                  <a:srgbClr val="37474F"/>
                </a:solidFill>
                <a:latin typeface="Roboto Mono"/>
                <a:ea typeface="Roboto Mono"/>
                <a:cs typeface="Roboto Mono"/>
                <a:sym typeface="Roboto Mono"/>
              </a:rPr>
              <a:t>, strerror(errno));</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continue</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printf(</a:t>
            </a:r>
            <a:r>
              <a:rPr lang="ru-RU" sz="1350">
                <a:solidFill>
                  <a:srgbClr val="388E3C"/>
                </a:solidFill>
                <a:latin typeface="Roboto Mono"/>
                <a:ea typeface="Roboto Mono"/>
                <a:cs typeface="Roboto Mono"/>
                <a:sym typeface="Roboto Mono"/>
              </a:rPr>
              <a:t>"Sent %d\n"</a:t>
            </a:r>
            <a:r>
              <a:rPr lang="ru-RU" sz="1350">
                <a:solidFill>
                  <a:srgbClr val="37474F"/>
                </a:solidFill>
                <a:latin typeface="Roboto Mono"/>
                <a:ea typeface="Roboto Mono"/>
                <a:cs typeface="Roboto Mono"/>
                <a:sym typeface="Roboto Mono"/>
              </a:rPr>
              <a:t>, number);</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int</a:t>
            </a:r>
            <a:r>
              <a:rPr lang="ru-RU" sz="1350">
                <a:solidFill>
                  <a:srgbClr val="37474F"/>
                </a:solidFill>
                <a:latin typeface="Roboto Mono"/>
                <a:ea typeface="Roboto Mono"/>
                <a:cs typeface="Roboto Mono"/>
                <a:sym typeface="Roboto Mono"/>
              </a:rPr>
              <a:t> buffer =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ssize_t size = recv(sock, &amp;buffer, </a:t>
            </a:r>
            <a:r>
              <a:rPr lang="ru-RU" sz="1350">
                <a:solidFill>
                  <a:srgbClr val="3F51B5"/>
                </a:solidFill>
                <a:latin typeface="Roboto Mono"/>
                <a:ea typeface="Roboto Mono"/>
                <a:cs typeface="Roboto Mono"/>
                <a:sym typeface="Roboto Mono"/>
              </a:rPr>
              <a:t>sizeof</a:t>
            </a:r>
            <a:r>
              <a:rPr lang="ru-RU" sz="1350">
                <a:solidFill>
                  <a:srgbClr val="37474F"/>
                </a:solidFill>
                <a:latin typeface="Roboto Mono"/>
                <a:ea typeface="Roboto Mono"/>
                <a:cs typeface="Roboto Mono"/>
                <a:sym typeface="Roboto Mono"/>
              </a:rPr>
              <a:t>(buffer), </a:t>
            </a:r>
            <a:r>
              <a:rPr lang="ru-RU" sz="1350">
                <a:solidFill>
                  <a:srgbClr val="C53929"/>
                </a:solidFill>
                <a:latin typeface="Roboto Mono"/>
                <a:ea typeface="Roboto Mono"/>
                <a:cs typeface="Roboto Mono"/>
                <a:sym typeface="Roboto Mono"/>
              </a:rPr>
              <a:t>0</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if</a:t>
            </a:r>
            <a:r>
              <a:rPr lang="ru-RU" sz="1350">
                <a:solidFill>
                  <a:srgbClr val="37474F"/>
                </a:solidFill>
                <a:latin typeface="Roboto Mono"/>
                <a:ea typeface="Roboto Mono"/>
                <a:cs typeface="Roboto Mono"/>
                <a:sym typeface="Roboto Mono"/>
              </a:rPr>
              <a:t> (size == -</a:t>
            </a:r>
            <a:r>
              <a:rPr lang="ru-RU" sz="1350">
                <a:solidFill>
                  <a:srgbClr val="C53929"/>
                </a:solidFill>
                <a:latin typeface="Roboto Mono"/>
                <a:ea typeface="Roboto Mono"/>
                <a:cs typeface="Roboto Mono"/>
                <a:sym typeface="Roboto Mono"/>
              </a:rPr>
              <a:t>1</a:t>
            </a: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printf(</a:t>
            </a:r>
            <a:r>
              <a:rPr lang="ru-RU" sz="1350">
                <a:solidFill>
                  <a:srgbClr val="388E3C"/>
                </a:solidFill>
                <a:latin typeface="Roboto Mono"/>
                <a:ea typeface="Roboto Mono"/>
                <a:cs typeface="Roboto Mono"/>
                <a:sym typeface="Roboto Mono"/>
              </a:rPr>
              <a:t>"error = %s\n"</a:t>
            </a:r>
            <a:r>
              <a:rPr lang="ru-RU" sz="1350">
                <a:solidFill>
                  <a:srgbClr val="37474F"/>
                </a:solidFill>
                <a:latin typeface="Roboto Mono"/>
                <a:ea typeface="Roboto Mono"/>
                <a:cs typeface="Roboto Mono"/>
                <a:sym typeface="Roboto Mono"/>
              </a:rPr>
              <a:t>, strerror(errno));</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r>
              <a:rPr lang="ru-RU" sz="1350">
                <a:solidFill>
                  <a:srgbClr val="3F51B5"/>
                </a:solidFill>
                <a:latin typeface="Roboto Mono"/>
                <a:ea typeface="Roboto Mono"/>
                <a:cs typeface="Roboto Mono"/>
                <a:sym typeface="Roboto Mono"/>
              </a:rPr>
              <a:t>else</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printf(</a:t>
            </a:r>
            <a:r>
              <a:rPr lang="ru-RU" sz="1350">
                <a:solidFill>
                  <a:srgbClr val="388E3C"/>
                </a:solidFill>
                <a:latin typeface="Roboto Mono"/>
                <a:ea typeface="Roboto Mono"/>
                <a:cs typeface="Roboto Mono"/>
                <a:sym typeface="Roboto Mono"/>
              </a:rPr>
              <a:t>"Received %d\n"</a:t>
            </a:r>
            <a:r>
              <a:rPr lang="ru-RU" sz="1350">
                <a:solidFill>
                  <a:srgbClr val="37474F"/>
                </a:solidFill>
                <a:latin typeface="Roboto Mono"/>
                <a:ea typeface="Roboto Mono"/>
                <a:cs typeface="Roboto Mono"/>
                <a:sym typeface="Roboto Mono"/>
              </a:rPr>
              <a:t>, buffer);</a:t>
            </a:r>
            <a:endParaRPr sz="13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350">
                <a:solidFill>
                  <a:srgbClr val="37474F"/>
                </a:solidFill>
                <a:latin typeface="Roboto Mono"/>
                <a:ea typeface="Roboto Mono"/>
                <a:cs typeface="Roboto Mono"/>
                <a:sym typeface="Roboto Mono"/>
              </a:rPr>
              <a:t>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p:txBody>
      </p:sp>
      <p:sp>
        <p:nvSpPr>
          <p:cNvPr id="980" name="Google Shape;980;p71"/>
          <p:cNvSpPr txBox="1"/>
          <p:nvPr/>
        </p:nvSpPr>
        <p:spPr>
          <a:xfrm>
            <a:off x="8457725" y="585567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solidFill>
                  <a:srgbClr val="106BCC"/>
                </a:solidFill>
                <a:highlight>
                  <a:srgbClr val="FFFFFF"/>
                </a:highlight>
                <a:uFill>
                  <a:noFill/>
                </a:uFill>
                <a:hlinkClick r:id="rId4">
                  <a:extLst>
                    <a:ext uri="{A12FA001-AC4F-418D-AE19-62706E023703}">
                      <ahyp:hlinkClr val="tx"/>
                    </a:ext>
                  </a:extLst>
                </a:hlinkClick>
              </a:rPr>
              <a:t>7_ipc/14_sock_dgram.c</a:t>
            </a:r>
            <a:endParaRPr sz="1800">
              <a:highlight>
                <a:srgbClr val="FFFFFF"/>
              </a:highlight>
            </a:endParaRPr>
          </a:p>
        </p:txBody>
      </p:sp>
      <p:sp>
        <p:nvSpPr>
          <p:cNvPr id="981" name="Google Shape;981;p71"/>
          <p:cNvSpPr txBox="1"/>
          <p:nvPr/>
        </p:nvSpPr>
        <p:spPr>
          <a:xfrm>
            <a:off x="7525700" y="29769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Инициатор читает число с клавиатуры и посылает его дальше по кольцу</a:t>
            </a:r>
            <a:endParaRPr sz="2250">
              <a:highlight>
                <a:srgbClr val="FFFFFF"/>
              </a:highlight>
            </a:endParaRPr>
          </a:p>
        </p:txBody>
      </p:sp>
      <p:sp>
        <p:nvSpPr>
          <p:cNvPr id="982" name="Google Shape;982;p71"/>
          <p:cNvSpPr/>
          <p:nvPr/>
        </p:nvSpPr>
        <p:spPr>
          <a:xfrm>
            <a:off x="737125" y="2337400"/>
            <a:ext cx="5773200" cy="1529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1"/>
          <p:cNvSpPr txBox="1"/>
          <p:nvPr/>
        </p:nvSpPr>
        <p:spPr>
          <a:xfrm>
            <a:off x="7637000" y="2976900"/>
            <a:ext cx="3000000" cy="188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Инициатор ждет ответа от кого-нибудь и печатает его</a:t>
            </a:r>
            <a:endParaRPr sz="2250">
              <a:highlight>
                <a:srgbClr val="FFFFFF"/>
              </a:highlight>
            </a:endParaRPr>
          </a:p>
        </p:txBody>
      </p:sp>
      <p:sp>
        <p:nvSpPr>
          <p:cNvPr id="984" name="Google Shape;984;p71"/>
          <p:cNvSpPr/>
          <p:nvPr/>
        </p:nvSpPr>
        <p:spPr>
          <a:xfrm>
            <a:off x="1209475" y="4321324"/>
            <a:ext cx="5773200" cy="1305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8" name="Shape 988"/>
        <p:cNvGrpSpPr/>
        <p:nvPr/>
      </p:nvGrpSpPr>
      <p:grpSpPr>
        <a:xfrm>
          <a:off x="0" y="0"/>
          <a:ext cx="0" cy="0"/>
          <a:chOff x="0" y="0"/>
          <a:chExt cx="0" cy="0"/>
        </a:xfrm>
      </p:grpSpPr>
      <p:sp>
        <p:nvSpPr>
          <p:cNvPr id="989" name="Google Shape;989;p72"/>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(13/)</a:t>
            </a:r>
            <a:endParaRPr/>
          </a:p>
        </p:txBody>
      </p:sp>
      <p:sp>
        <p:nvSpPr>
          <p:cNvPr id="990" name="Google Shape;990;p72"/>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(14/)</a:t>
            </a:r>
            <a:endParaRPr/>
          </a:p>
        </p:txBody>
      </p:sp>
      <p:sp>
        <p:nvSpPr>
          <p:cNvPr id="996" name="Google Shape;996;p7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997" name="Google Shape;997;p73"/>
          <p:cNvSpPr txBox="1"/>
          <p:nvPr/>
        </p:nvSpPr>
        <p:spPr>
          <a:xfrm>
            <a:off x="2309175" y="1474550"/>
            <a:ext cx="5995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worker_f(</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*arg)</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"New client created\n"</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client_sock =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arg;</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while</a:t>
            </a:r>
            <a:r>
              <a:rPr lang="ru-RU" sz="1150">
                <a:solidFill>
                  <a:srgbClr val="37474F"/>
                </a:solidFill>
                <a:latin typeface="Roboto Mono"/>
                <a:ea typeface="Roboto Mono"/>
                <a:cs typeface="Roboto Mono"/>
                <a:sym typeface="Roboto Mono"/>
              </a:rPr>
              <a:t>(</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buffer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ssize_t size = read(client_sock, &amp;buffer,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(buffer));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(size ==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"error = %s\n"</a:t>
            </a:r>
            <a:r>
              <a:rPr lang="ru-RU" sz="1150">
                <a:solidFill>
                  <a:srgbClr val="37474F"/>
                </a:solidFill>
                <a:latin typeface="Roboto Mono"/>
                <a:ea typeface="Roboto Mono"/>
                <a:cs typeface="Roboto Mono"/>
                <a:sym typeface="Roboto Mono"/>
              </a:rPr>
              <a:t>, strerror(errno));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continue</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(size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"Closed connection\n"</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break</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"Received %d\n"</a:t>
            </a:r>
            <a:r>
              <a:rPr lang="ru-RU" sz="1150">
                <a:solidFill>
                  <a:srgbClr val="37474F"/>
                </a:solidFill>
                <a:latin typeface="Roboto Mono"/>
                <a:ea typeface="Roboto Mono"/>
                <a:cs typeface="Roboto Mono"/>
                <a:sym typeface="Roboto Mono"/>
              </a:rPr>
              <a:t>, buffer);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buffer++;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(write(client_sock, &amp;buffer,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(buffer)) ==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"error = %s\n"</a:t>
            </a:r>
            <a:r>
              <a:rPr lang="ru-RU" sz="1150">
                <a:solidFill>
                  <a:srgbClr val="37474F"/>
                </a:solidFill>
                <a:latin typeface="Roboto Mono"/>
                <a:ea typeface="Roboto Mono"/>
                <a:cs typeface="Roboto Mono"/>
                <a:sym typeface="Roboto Mono"/>
              </a:rPr>
              <a:t>, strerror(errno));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else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"Sent %d\n"</a:t>
            </a:r>
            <a:r>
              <a:rPr lang="ru-RU" sz="1150">
                <a:solidFill>
                  <a:srgbClr val="37474F"/>
                </a:solidFill>
                <a:latin typeface="Roboto Mono"/>
                <a:ea typeface="Roboto Mono"/>
                <a:cs typeface="Roboto Mono"/>
                <a:sym typeface="Roboto Mono"/>
              </a:rPr>
              <a:t>, buffer);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close(client_sock);</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NULL</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
        <p:nvSpPr>
          <p:cNvPr id="998" name="Google Shape;998;p73"/>
          <p:cNvSpPr txBox="1"/>
          <p:nvPr/>
        </p:nvSpPr>
        <p:spPr>
          <a:xfrm>
            <a:off x="8638575" y="62566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1800">
                <a:solidFill>
                  <a:srgbClr val="106BCC"/>
                </a:solidFill>
                <a:highlight>
                  <a:srgbClr val="FFFFFF"/>
                </a:highlight>
                <a:uFill>
                  <a:noFill/>
                </a:uFill>
                <a:hlinkClick r:id="rId3">
                  <a:extLst>
                    <a:ext uri="{A12FA001-AC4F-418D-AE19-62706E023703}">
                      <ahyp:hlinkClr val="tx"/>
                    </a:ext>
                  </a:extLst>
                </a:hlinkClick>
              </a:rPr>
              <a:t>7_ipc/15_sock_server.c</a:t>
            </a:r>
            <a:endParaRPr sz="1800">
              <a:highlight>
                <a:srgbClr val="FFFFFF"/>
              </a:highlight>
            </a:endParaRPr>
          </a:p>
        </p:txBody>
      </p:sp>
      <p:sp>
        <p:nvSpPr>
          <p:cNvPr id="999" name="Google Shape;999;p73"/>
          <p:cNvSpPr txBox="1"/>
          <p:nvPr/>
        </p:nvSpPr>
        <p:spPr>
          <a:xfrm>
            <a:off x="8819425" y="1891850"/>
            <a:ext cx="3000000" cy="2331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Функция выполняется в отдельном потоке и обслуживает одного клиента</a:t>
            </a:r>
            <a:endParaRPr sz="2250">
              <a:highlight>
                <a:srgbClr val="FFFFFF"/>
              </a:highlight>
            </a:endParaRPr>
          </a:p>
        </p:txBody>
      </p:sp>
      <p:sp>
        <p:nvSpPr>
          <p:cNvPr id="1000" name="Google Shape;1000;p73"/>
          <p:cNvSpPr/>
          <p:nvPr/>
        </p:nvSpPr>
        <p:spPr>
          <a:xfrm>
            <a:off x="1933450" y="1474550"/>
            <a:ext cx="6760800" cy="4660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3"/>
          <p:cNvSpPr txBox="1"/>
          <p:nvPr/>
        </p:nvSpPr>
        <p:spPr>
          <a:xfrm>
            <a:off x="8888975" y="2545650"/>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Клиент присылает число, которое надо увеличить</a:t>
            </a:r>
            <a:endParaRPr sz="2250">
              <a:highlight>
                <a:srgbClr val="FFFFFF"/>
              </a:highlight>
            </a:endParaRPr>
          </a:p>
        </p:txBody>
      </p:sp>
      <p:sp>
        <p:nvSpPr>
          <p:cNvPr id="1002" name="Google Shape;1002;p73"/>
          <p:cNvSpPr/>
          <p:nvPr/>
        </p:nvSpPr>
        <p:spPr>
          <a:xfrm>
            <a:off x="2085850" y="2695550"/>
            <a:ext cx="6135300" cy="823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3"/>
          <p:cNvSpPr txBox="1"/>
          <p:nvPr/>
        </p:nvSpPr>
        <p:spPr>
          <a:xfrm>
            <a:off x="8888975" y="4503175"/>
            <a:ext cx="3000000" cy="531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И отправить обратно</a:t>
            </a:r>
            <a:endParaRPr sz="2250">
              <a:highlight>
                <a:srgbClr val="FFFFFF"/>
              </a:highlight>
            </a:endParaRPr>
          </a:p>
        </p:txBody>
      </p:sp>
      <p:sp>
        <p:nvSpPr>
          <p:cNvPr id="1004" name="Google Shape;1004;p73"/>
          <p:cNvSpPr/>
          <p:nvPr/>
        </p:nvSpPr>
        <p:spPr>
          <a:xfrm>
            <a:off x="2405175" y="4503175"/>
            <a:ext cx="6135300" cy="823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7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(15/)</a:t>
            </a:r>
            <a:endParaRPr/>
          </a:p>
        </p:txBody>
      </p:sp>
      <p:sp>
        <p:nvSpPr>
          <p:cNvPr id="1010" name="Google Shape;1010;p7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011" name="Google Shape;1011;p74"/>
          <p:cNvSpPr txBox="1"/>
          <p:nvPr/>
        </p:nvSpPr>
        <p:spPr>
          <a:xfrm>
            <a:off x="2362275" y="1224150"/>
            <a:ext cx="6540600" cy="531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main()</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sock = socket(AF_UNIX, SOCK_STREAM,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sockaddr_un</a:t>
            </a:r>
            <a:r>
              <a:rPr lang="ru-RU" sz="1150">
                <a:solidFill>
                  <a:srgbClr val="37474F"/>
                </a:solidFill>
                <a:latin typeface="Roboto Mono"/>
                <a:ea typeface="Roboto Mono"/>
                <a:cs typeface="Roboto Mono"/>
                <a:sym typeface="Roboto Mono"/>
              </a:rPr>
              <a:t> addr;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addr.sun_family = AF_UNIX;</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sprintf(addr.sun_path, </a:t>
            </a:r>
            <a:r>
              <a:rPr lang="ru-RU" sz="1150">
                <a:solidFill>
                  <a:srgbClr val="388E3C"/>
                </a:solidFill>
                <a:latin typeface="Roboto Mono"/>
                <a:ea typeface="Roboto Mono"/>
                <a:cs typeface="Roboto Mono"/>
                <a:sym typeface="Roboto Mono"/>
              </a:rPr>
              <a:t>"%s"</a:t>
            </a:r>
            <a:r>
              <a:rPr lang="ru-RU" sz="1150">
                <a:solidFill>
                  <a:srgbClr val="37474F"/>
                </a:solidFill>
                <a:latin typeface="Roboto Mono"/>
                <a:ea typeface="Roboto Mono"/>
                <a:cs typeface="Roboto Mono"/>
                <a:sym typeface="Roboto Mono"/>
              </a:rPr>
              <a:t>, </a:t>
            </a:r>
            <a:r>
              <a:rPr lang="ru-RU" sz="1150">
                <a:solidFill>
                  <a:srgbClr val="388E3C"/>
                </a:solidFill>
                <a:latin typeface="Roboto Mono"/>
                <a:ea typeface="Roboto Mono"/>
                <a:cs typeface="Roboto Mono"/>
                <a:sym typeface="Roboto Mono"/>
              </a:rPr>
              <a:t>"sock_server"</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(connect(sock,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sockaddr</a:t>
            </a:r>
            <a:r>
              <a:rPr lang="ru-RU" sz="1150">
                <a:solidFill>
                  <a:srgbClr val="37474F"/>
                </a:solidFill>
                <a:latin typeface="Roboto Mono"/>
                <a:ea typeface="Roboto Mono"/>
                <a:cs typeface="Roboto Mono"/>
                <a:sym typeface="Roboto Mono"/>
              </a:rPr>
              <a:t> *) &amp;addr,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(addr))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"error = %s\n"</a:t>
            </a:r>
            <a:r>
              <a:rPr lang="ru-RU" sz="1150">
                <a:solidFill>
                  <a:srgbClr val="37474F"/>
                </a:solidFill>
                <a:latin typeface="Roboto Mono"/>
                <a:ea typeface="Roboto Mono"/>
                <a:cs typeface="Roboto Mono"/>
                <a:sym typeface="Roboto Mono"/>
              </a:rPr>
              <a:t>, strerror(errno));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number;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while</a:t>
            </a:r>
            <a:r>
              <a:rPr lang="ru-RU" sz="1150">
                <a:solidFill>
                  <a:srgbClr val="37474F"/>
                </a:solidFill>
                <a:latin typeface="Roboto Mono"/>
                <a:ea typeface="Roboto Mono"/>
                <a:cs typeface="Roboto Mono"/>
                <a:sym typeface="Roboto Mono"/>
              </a:rPr>
              <a:t> (scanf(</a:t>
            </a:r>
            <a:r>
              <a:rPr lang="ru-RU" sz="1150">
                <a:solidFill>
                  <a:srgbClr val="388E3C"/>
                </a:solidFill>
                <a:latin typeface="Roboto Mono"/>
                <a:ea typeface="Roboto Mono"/>
                <a:cs typeface="Roboto Mono"/>
                <a:sym typeface="Roboto Mono"/>
              </a:rPr>
              <a:t>"%d"</a:t>
            </a:r>
            <a:r>
              <a:rPr lang="ru-RU" sz="1150">
                <a:solidFill>
                  <a:srgbClr val="37474F"/>
                </a:solidFill>
                <a:latin typeface="Roboto Mono"/>
                <a:ea typeface="Roboto Mono"/>
                <a:cs typeface="Roboto Mono"/>
                <a:sym typeface="Roboto Mono"/>
              </a:rPr>
              <a:t>, &amp;number) &gt;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write(sock, &amp;number,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(number);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"Sent %d\n"</a:t>
            </a:r>
            <a:r>
              <a:rPr lang="ru-RU" sz="1150">
                <a:solidFill>
                  <a:srgbClr val="37474F"/>
                </a:solidFill>
                <a:latin typeface="Roboto Mono"/>
                <a:ea typeface="Roboto Mono"/>
                <a:cs typeface="Roboto Mono"/>
                <a:sym typeface="Roboto Mono"/>
              </a:rPr>
              <a:t>, number);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number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rc = read(sock, &amp;number,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(number));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(rc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"Closed connection\n"</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break</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(rc ==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"error = %s\n"</a:t>
            </a:r>
            <a:r>
              <a:rPr lang="ru-RU" sz="1150">
                <a:solidFill>
                  <a:srgbClr val="37474F"/>
                </a:solidFill>
                <a:latin typeface="Roboto Mono"/>
                <a:ea typeface="Roboto Mono"/>
                <a:cs typeface="Roboto Mono"/>
                <a:sym typeface="Roboto Mono"/>
              </a:rPr>
              <a:t>, strerror(errno));</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else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"Received %d\n"</a:t>
            </a:r>
            <a:r>
              <a:rPr lang="ru-RU" sz="1150">
                <a:solidFill>
                  <a:srgbClr val="37474F"/>
                </a:solidFill>
                <a:latin typeface="Roboto Mono"/>
                <a:ea typeface="Roboto Mono"/>
                <a:cs typeface="Roboto Mono"/>
                <a:sym typeface="Roboto Mono"/>
              </a:rPr>
              <a:t>, number);</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close(sock);</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p:txBody>
      </p:sp>
      <p:sp>
        <p:nvSpPr>
          <p:cNvPr id="1012" name="Google Shape;1012;p74"/>
          <p:cNvSpPr txBox="1"/>
          <p:nvPr/>
        </p:nvSpPr>
        <p:spPr>
          <a:xfrm>
            <a:off x="8819425" y="14745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socket + connect, чтобы подключиться к серверу</a:t>
            </a:r>
            <a:endParaRPr sz="2250">
              <a:highlight>
                <a:srgbClr val="FFFFFF"/>
              </a:highlight>
            </a:endParaRPr>
          </a:p>
        </p:txBody>
      </p:sp>
      <p:sp>
        <p:nvSpPr>
          <p:cNvPr id="1013" name="Google Shape;1013;p74"/>
          <p:cNvSpPr/>
          <p:nvPr/>
        </p:nvSpPr>
        <p:spPr>
          <a:xfrm>
            <a:off x="2419700" y="1612425"/>
            <a:ext cx="6191100" cy="1670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4"/>
          <p:cNvSpPr txBox="1"/>
          <p:nvPr/>
        </p:nvSpPr>
        <p:spPr>
          <a:xfrm>
            <a:off x="8819425" y="3380325"/>
            <a:ext cx="3000000" cy="143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Числа с клавиатуры отправляются на сервер</a:t>
            </a:r>
            <a:endParaRPr sz="2250">
              <a:highlight>
                <a:srgbClr val="FFFFFF"/>
              </a:highlight>
            </a:endParaRPr>
          </a:p>
        </p:txBody>
      </p:sp>
      <p:sp>
        <p:nvSpPr>
          <p:cNvPr id="1015" name="Google Shape;1015;p74"/>
          <p:cNvSpPr/>
          <p:nvPr/>
        </p:nvSpPr>
        <p:spPr>
          <a:xfrm>
            <a:off x="2419700" y="3141525"/>
            <a:ext cx="6191100" cy="90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4"/>
          <p:cNvSpPr txBox="1"/>
          <p:nvPr/>
        </p:nvSpPr>
        <p:spPr>
          <a:xfrm>
            <a:off x="8499450" y="60805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3991EF"/>
                </a:solidFill>
                <a:highlight>
                  <a:srgbClr val="FFFFFF"/>
                </a:highlight>
                <a:uFill>
                  <a:noFill/>
                </a:uFill>
                <a:hlinkClick r:id="rId3">
                  <a:extLst>
                    <a:ext uri="{A12FA001-AC4F-418D-AE19-62706E023703}">
                      <ahyp:hlinkClr val="tx"/>
                    </a:ext>
                  </a:extLst>
                </a:hlinkClick>
              </a:rPr>
              <a:t>7_ipc/15_sock_client.c</a:t>
            </a:r>
            <a:endParaRPr/>
          </a:p>
        </p:txBody>
      </p:sp>
      <p:sp>
        <p:nvSpPr>
          <p:cNvPr id="1017" name="Google Shape;1017;p74"/>
          <p:cNvSpPr txBox="1"/>
          <p:nvPr/>
        </p:nvSpPr>
        <p:spPr>
          <a:xfrm>
            <a:off x="8819425" y="4270575"/>
            <a:ext cx="3000000" cy="98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ru-RU" sz="2250">
                <a:highlight>
                  <a:srgbClr val="FFFFFF"/>
                </a:highlight>
              </a:rPr>
              <a:t>Обратно ожидаются увеличенными на 1</a:t>
            </a:r>
            <a:endParaRPr sz="2250">
              <a:highlight>
                <a:srgbClr val="FFFFFF"/>
              </a:highlight>
            </a:endParaRPr>
          </a:p>
        </p:txBody>
      </p:sp>
      <p:sp>
        <p:nvSpPr>
          <p:cNvPr id="1018" name="Google Shape;1018;p74"/>
          <p:cNvSpPr/>
          <p:nvPr/>
        </p:nvSpPr>
        <p:spPr>
          <a:xfrm>
            <a:off x="2537025" y="3989475"/>
            <a:ext cx="5865000" cy="186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2" name="Shape 1022"/>
        <p:cNvGrpSpPr/>
        <p:nvPr/>
      </p:nvGrpSpPr>
      <p:grpSpPr>
        <a:xfrm>
          <a:off x="0" y="0"/>
          <a:ext cx="0" cy="0"/>
          <a:chOff x="0" y="0"/>
          <a:chExt cx="0" cy="0"/>
        </a:xfrm>
      </p:grpSpPr>
      <p:sp>
        <p:nvSpPr>
          <p:cNvPr id="1023" name="Google Shape;1023;p7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Доменные UNIX сокеты (16/)</a:t>
            </a:r>
            <a:endParaRPr/>
          </a:p>
        </p:txBody>
      </p:sp>
      <p:sp>
        <p:nvSpPr>
          <p:cNvPr id="1024" name="Google Shape;1024;p7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025" name="Google Shape;1025;p75"/>
          <p:cNvSpPr txBox="1"/>
          <p:nvPr/>
        </p:nvSpPr>
        <p:spPr>
          <a:xfrm>
            <a:off x="8499450" y="60805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rgbClr val="3991EF"/>
                </a:solidFill>
                <a:highlight>
                  <a:srgbClr val="FFFFFF"/>
                </a:highlight>
                <a:uFill>
                  <a:noFill/>
                </a:uFill>
                <a:hlinkClick r:id="rId3">
                  <a:extLst>
                    <a:ext uri="{A12FA001-AC4F-418D-AE19-62706E023703}">
                      <ahyp:hlinkClr val="tx"/>
                    </a:ext>
                  </a:extLst>
                </a:hlinkClick>
              </a:rPr>
              <a:t>7_ipc/15_sock_client.c</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9" name="Shape 1029"/>
        <p:cNvGrpSpPr/>
        <p:nvPr/>
      </p:nvGrpSpPr>
      <p:grpSpPr>
        <a:xfrm>
          <a:off x="0" y="0"/>
          <a:ext cx="0" cy="0"/>
          <a:chOff x="0" y="0"/>
          <a:chExt cx="0" cy="0"/>
        </a:xfrm>
      </p:grpSpPr>
      <p:sp>
        <p:nvSpPr>
          <p:cNvPr id="1030" name="Google Shape;1030;p76"/>
          <p:cNvSpPr txBox="1"/>
          <p:nvPr>
            <p:ph idx="1" type="body"/>
          </p:nvPr>
        </p:nvSpPr>
        <p:spPr>
          <a:xfrm>
            <a:off x="982569" y="3151476"/>
            <a:ext cx="4150500" cy="144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Написать программную оболочку (shell)</a:t>
            </a:r>
            <a:endParaRPr/>
          </a:p>
        </p:txBody>
      </p:sp>
      <p:sp>
        <p:nvSpPr>
          <p:cNvPr id="1031" name="Google Shape;1031;p76"/>
          <p:cNvSpPr txBox="1"/>
          <p:nvPr>
            <p:ph idx="2" type="body"/>
          </p:nvPr>
        </p:nvSpPr>
        <p:spPr>
          <a:xfrm>
            <a:off x="7052579" y="1967597"/>
            <a:ext cx="1721700" cy="72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ru-RU"/>
              <a:t>Баллов </a:t>
            </a:r>
            <a:br>
              <a:rPr lang="ru-RU"/>
            </a:br>
            <a:r>
              <a:rPr lang="ru-RU"/>
              <a:t>за задание</a:t>
            </a:r>
            <a:endParaRPr/>
          </a:p>
        </p:txBody>
      </p:sp>
      <p:sp>
        <p:nvSpPr>
          <p:cNvPr id="1032" name="Google Shape;1032;p76"/>
          <p:cNvSpPr txBox="1"/>
          <p:nvPr>
            <p:ph idx="4" type="body"/>
          </p:nvPr>
        </p:nvSpPr>
        <p:spPr>
          <a:xfrm>
            <a:off x="10626436" y="1967597"/>
            <a:ext cx="899700" cy="72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ru-RU"/>
              <a:t>Срок </a:t>
            </a:r>
            <a:br>
              <a:rPr lang="ru-RU"/>
            </a:br>
            <a:r>
              <a:rPr lang="ru-RU"/>
              <a:t>сдачи</a:t>
            </a:r>
            <a:endParaRPr/>
          </a:p>
        </p:txBody>
      </p:sp>
      <p:sp>
        <p:nvSpPr>
          <p:cNvPr id="1033" name="Google Shape;1033;p76"/>
          <p:cNvSpPr txBox="1"/>
          <p:nvPr>
            <p:ph idx="5" type="body"/>
          </p:nvPr>
        </p:nvSpPr>
        <p:spPr>
          <a:xfrm>
            <a:off x="7052575" y="2764325"/>
            <a:ext cx="4998000" cy="385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ru-RU">
                <a:solidFill>
                  <a:srgbClr val="FFFFFF"/>
                </a:solidFill>
              </a:rPr>
              <a:t>Нужно написать упрощенную версию командной строки. Она должна принимать на вход строки вида:</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ru-RU">
                <a:solidFill>
                  <a:srgbClr val="FFFFFF"/>
                </a:solidFill>
              </a:rPr>
              <a:t>&gt; command_name param1 param2 ...</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ru-RU">
                <a:solidFill>
                  <a:srgbClr val="FFFFFF"/>
                </a:solidFill>
              </a:rPr>
              <a:t>и выполнять их при помощи вызова команды command_name с параметрами. То есть работать как терминал. Нужно реализовать поддержку pipe - |, перенаправления вывода в файл - &gt;, &gt;&gt;.</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p:txBody>
      </p:sp>
      <p:sp>
        <p:nvSpPr>
          <p:cNvPr id="1034" name="Google Shape;1034;p76"/>
          <p:cNvSpPr txBox="1"/>
          <p:nvPr>
            <p:ph idx="6" type="body"/>
          </p:nvPr>
        </p:nvSpPr>
        <p:spPr>
          <a:xfrm>
            <a:off x="982569" y="4902407"/>
            <a:ext cx="4150500" cy="432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1400"/>
              <a:buNone/>
            </a:pPr>
            <a:r>
              <a:rPr lang="ru-RU" sz="1400"/>
              <a:t>Задание №4</a:t>
            </a:r>
            <a:endParaRPr/>
          </a:p>
        </p:txBody>
      </p:sp>
      <p:sp>
        <p:nvSpPr>
          <p:cNvPr id="1035" name="Google Shape;1035;p7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036" name="Google Shape;1036;p76"/>
          <p:cNvSpPr txBox="1"/>
          <p:nvPr/>
        </p:nvSpPr>
        <p:spPr>
          <a:xfrm>
            <a:off x="7052575" y="1201700"/>
            <a:ext cx="1821000" cy="1263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Arial"/>
              <a:buNone/>
            </a:pPr>
            <a:r>
              <a:rPr b="1" lang="ru-RU" sz="4800">
                <a:solidFill>
                  <a:schemeClr val="lt1"/>
                </a:solidFill>
                <a:latin typeface="Proxima Nova"/>
                <a:ea typeface="Proxima Nova"/>
                <a:cs typeface="Proxima Nova"/>
                <a:sym typeface="Proxima Nova"/>
              </a:rPr>
              <a:t>15-</a:t>
            </a:r>
            <a:r>
              <a:rPr b="1" lang="ru-RU" sz="4800">
                <a:solidFill>
                  <a:schemeClr val="lt1"/>
                </a:solidFill>
                <a:latin typeface="Proxima Nova"/>
                <a:ea typeface="Proxima Nova"/>
                <a:cs typeface="Proxima Nova"/>
                <a:sym typeface="Proxima Nova"/>
              </a:rPr>
              <a:t>25</a:t>
            </a:r>
            <a:endParaRPr b="1" i="0" sz="4800" u="none" cap="none" strike="noStrike">
              <a:solidFill>
                <a:schemeClr val="lt1"/>
              </a:solidFill>
              <a:latin typeface="Proxima Nova"/>
              <a:ea typeface="Proxima Nova"/>
              <a:cs typeface="Proxima Nova"/>
              <a:sym typeface="Proxima Nova"/>
            </a:endParaRPr>
          </a:p>
        </p:txBody>
      </p:sp>
      <p:sp>
        <p:nvSpPr>
          <p:cNvPr id="1037" name="Google Shape;1037;p76"/>
          <p:cNvSpPr txBox="1"/>
          <p:nvPr/>
        </p:nvSpPr>
        <p:spPr>
          <a:xfrm>
            <a:off x="9039462" y="1201712"/>
            <a:ext cx="2615700" cy="1263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Arial"/>
              <a:buNone/>
            </a:pPr>
            <a:r>
              <a:rPr b="1" lang="ru-RU" sz="4800">
                <a:solidFill>
                  <a:schemeClr val="lt1"/>
                </a:solidFill>
                <a:latin typeface="Proxima Nova"/>
                <a:ea typeface="Proxima Nova"/>
                <a:cs typeface="Proxima Nova"/>
                <a:sym typeface="Proxima Nova"/>
              </a:rPr>
              <a:t>08</a:t>
            </a:r>
            <a:r>
              <a:rPr b="1" i="0" lang="ru-RU" sz="4800" u="none" cap="none" strike="noStrike">
                <a:solidFill>
                  <a:schemeClr val="lt1"/>
                </a:solidFill>
                <a:latin typeface="Proxima Nova"/>
                <a:ea typeface="Proxima Nova"/>
                <a:cs typeface="Proxima Nova"/>
                <a:sym typeface="Proxima Nova"/>
              </a:rPr>
              <a:t>.</a:t>
            </a:r>
            <a:r>
              <a:rPr b="1" lang="ru-RU" sz="4800">
                <a:solidFill>
                  <a:schemeClr val="lt1"/>
                </a:solidFill>
                <a:latin typeface="Proxima Nova"/>
                <a:ea typeface="Proxima Nova"/>
                <a:cs typeface="Proxima Nova"/>
                <a:sym typeface="Proxima Nova"/>
              </a:rPr>
              <a:t>04</a:t>
            </a:r>
            <a:r>
              <a:rPr b="1" i="0" lang="ru-RU" sz="4800" u="none" cap="none" strike="noStrike">
                <a:solidFill>
                  <a:schemeClr val="lt1"/>
                </a:solidFill>
                <a:latin typeface="Proxima Nova"/>
                <a:ea typeface="Proxima Nova"/>
                <a:cs typeface="Proxima Nova"/>
                <a:sym typeface="Proxima Nova"/>
              </a:rPr>
              <a:t>.2</a:t>
            </a:r>
            <a:r>
              <a:rPr b="1" lang="ru-RU" sz="4800">
                <a:solidFill>
                  <a:schemeClr val="lt1"/>
                </a:solidFill>
                <a:latin typeface="Proxima Nova"/>
                <a:ea typeface="Proxima Nova"/>
                <a:cs typeface="Proxima Nova"/>
                <a:sym typeface="Proxima Nova"/>
              </a:rPr>
              <a:t>1</a:t>
            </a:r>
            <a:endParaRPr b="1" i="0" sz="4800" u="none" cap="none" strike="noStrike">
              <a:solidFill>
                <a:schemeClr val="lt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pipe. Simple sort</a:t>
            </a:r>
            <a:endParaRPr/>
          </a:p>
        </p:txBody>
      </p:sp>
      <p:sp>
        <p:nvSpPr>
          <p:cNvPr id="265" name="Google Shape;265;p23"/>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66" name="Google Shape;266;p23"/>
          <p:cNvSpPr txBox="1"/>
          <p:nvPr/>
        </p:nvSpPr>
        <p:spPr>
          <a:xfrm>
            <a:off x="1143000" y="1408800"/>
            <a:ext cx="9726300" cy="1045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*array;</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int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cmp(</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*a, </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void</a:t>
            </a:r>
            <a:r>
              <a:rPr lang="ru-RU" sz="1150">
                <a:solidFill>
                  <a:srgbClr val="37474F"/>
                </a:solidFill>
                <a:latin typeface="Roboto Mono"/>
                <a:ea typeface="Roboto Mono"/>
                <a:cs typeface="Roboto Mono"/>
                <a:sym typeface="Roboto Mono"/>
              </a:rPr>
              <a:t> *b)</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 -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*)b;</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void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sorter(</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*worker, </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*filename)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FILE *file = fopen(filename, </a:t>
            </a:r>
            <a:r>
              <a:rPr lang="ru-RU" sz="1150">
                <a:solidFill>
                  <a:srgbClr val="388E3C"/>
                </a:solidFill>
                <a:latin typeface="Roboto Mono"/>
                <a:ea typeface="Roboto Mono"/>
                <a:cs typeface="Roboto Mono"/>
                <a:sym typeface="Roboto Mono"/>
              </a:rPr>
              <a:t>"r"</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size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capacity = </a:t>
            </a:r>
            <a:r>
              <a:rPr lang="ru-RU" sz="1150">
                <a:solidFill>
                  <a:srgbClr val="C53929"/>
                </a:solidFill>
                <a:latin typeface="Roboto Mono"/>
                <a:ea typeface="Roboto Mono"/>
                <a:cs typeface="Roboto Mono"/>
                <a:sym typeface="Roboto Mono"/>
              </a:rPr>
              <a:t>1024</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*array = malloc(capacity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while</a:t>
            </a:r>
            <a:r>
              <a:rPr lang="ru-RU" sz="1150">
                <a:solidFill>
                  <a:srgbClr val="37474F"/>
                </a:solidFill>
                <a:latin typeface="Roboto Mono"/>
                <a:ea typeface="Roboto Mono"/>
                <a:cs typeface="Roboto Mono"/>
                <a:sym typeface="Roboto Mono"/>
              </a:rPr>
              <a:t> (fscanf(file, </a:t>
            </a:r>
            <a:r>
              <a:rPr lang="ru-RU" sz="1150">
                <a:solidFill>
                  <a:srgbClr val="388E3C"/>
                </a:solidFill>
                <a:latin typeface="Roboto Mono"/>
                <a:ea typeface="Roboto Mono"/>
                <a:cs typeface="Roboto Mono"/>
                <a:sym typeface="Roboto Mono"/>
              </a:rPr>
              <a:t>"%d"</a:t>
            </a:r>
            <a:r>
              <a:rPr lang="ru-RU" sz="1150">
                <a:solidFill>
                  <a:srgbClr val="37474F"/>
                </a:solidFill>
                <a:latin typeface="Roboto Mono"/>
                <a:ea typeface="Roboto Mono"/>
                <a:cs typeface="Roboto Mono"/>
                <a:sym typeface="Roboto Mono"/>
              </a:rPr>
              <a:t>, &amp;array[size]) &gt;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(size == capacity)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capacity *= </a:t>
            </a:r>
            <a:r>
              <a:rPr lang="ru-RU" sz="1150">
                <a:solidFill>
                  <a:srgbClr val="C53929"/>
                </a:solidFill>
                <a:latin typeface="Roboto Mono"/>
                <a:ea typeface="Roboto Mono"/>
                <a:cs typeface="Roboto Mono"/>
                <a:sym typeface="Roboto Mono"/>
              </a:rPr>
              <a:t>2</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array = realloc(array, capacity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qsort(array, size,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cmp);</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fclose(file);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worker-&gt;array = array;</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worker-&gt;size =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int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main(</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argc, </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**argv)</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timeval</a:t>
            </a:r>
            <a:r>
              <a:rPr lang="ru-RU" sz="1150">
                <a:solidFill>
                  <a:srgbClr val="37474F"/>
                </a:solidFill>
                <a:latin typeface="Roboto Mono"/>
                <a:ea typeface="Roboto Mono"/>
                <a:cs typeface="Roboto Mono"/>
                <a:sym typeface="Roboto Mono"/>
              </a:rPr>
              <a:t> start;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gettimeofday(&amp;start, </a:t>
            </a:r>
            <a:r>
              <a:rPr lang="ru-RU" sz="1150">
                <a:solidFill>
                  <a:srgbClr val="C53929"/>
                </a:solidFill>
                <a:latin typeface="Roboto Mono"/>
                <a:ea typeface="Roboto Mono"/>
                <a:cs typeface="Roboto Mono"/>
                <a:sym typeface="Roboto Mono"/>
              </a:rPr>
              <a:t>NULL</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nfiles = argc -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*workers = malloc(</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 nfiles);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*w = workers;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total_size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for</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i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i &lt; nfiles; ++i, ++w)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sorter(w, argv[i +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total_size += w-&gt;size;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*total_array = malloc(total_size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*pos = total_array;</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 = workers;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for</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i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i &lt; nfiles; ++i, ++w)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memcpy(pos, w-&gt;array, w-&gt;size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pos += w-&gt;size;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timeval</a:t>
            </a:r>
            <a:r>
              <a:rPr lang="ru-RU" sz="1150">
                <a:solidFill>
                  <a:srgbClr val="37474F"/>
                </a:solidFill>
                <a:latin typeface="Roboto Mono"/>
                <a:ea typeface="Roboto Mono"/>
                <a:cs typeface="Roboto Mono"/>
                <a:sym typeface="Roboto Mono"/>
              </a:rPr>
              <a:t> tmp;</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gettimeofday(&amp;tmp, </a:t>
            </a:r>
            <a:r>
              <a:rPr lang="ru-RU" sz="1150">
                <a:solidFill>
                  <a:srgbClr val="C53929"/>
                </a:solidFill>
                <a:latin typeface="Roboto Mono"/>
                <a:ea typeface="Roboto Mono"/>
                <a:cs typeface="Roboto Mono"/>
                <a:sym typeface="Roboto Mono"/>
              </a:rPr>
              <a:t>NULL</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uint64_t microsecs = tmp.tv_sec * </a:t>
            </a:r>
            <a:r>
              <a:rPr lang="ru-RU" sz="1150">
                <a:solidFill>
                  <a:srgbClr val="C53929"/>
                </a:solidFill>
                <a:latin typeface="Roboto Mono"/>
                <a:ea typeface="Roboto Mono"/>
                <a:cs typeface="Roboto Mono"/>
                <a:sym typeface="Roboto Mono"/>
              </a:rPr>
              <a:t>1000000</a:t>
            </a:r>
            <a:r>
              <a:rPr lang="ru-RU" sz="1150">
                <a:solidFill>
                  <a:srgbClr val="37474F"/>
                </a:solidFill>
                <a:latin typeface="Roboto Mono"/>
                <a:ea typeface="Roboto Mono"/>
                <a:cs typeface="Roboto Mono"/>
                <a:sym typeface="Roboto Mono"/>
              </a:rPr>
              <a:t> + tmp.tv_usec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start.tv_sec * </a:t>
            </a:r>
            <a:r>
              <a:rPr lang="ru-RU" sz="1150">
                <a:solidFill>
                  <a:srgbClr val="C53929"/>
                </a:solidFill>
                <a:latin typeface="Roboto Mono"/>
                <a:ea typeface="Roboto Mono"/>
                <a:cs typeface="Roboto Mono"/>
                <a:sym typeface="Roboto Mono"/>
              </a:rPr>
              <a:t>1000000</a:t>
            </a:r>
            <a:r>
              <a:rPr lang="ru-RU" sz="1150">
                <a:solidFill>
                  <a:srgbClr val="37474F"/>
                </a:solidFill>
                <a:latin typeface="Roboto Mono"/>
                <a:ea typeface="Roboto Mono"/>
                <a:cs typeface="Roboto Mono"/>
                <a:sym typeface="Roboto Mono"/>
              </a:rPr>
              <a:t> + start.tv_usec;</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"presort time = %lf\n"</a:t>
            </a:r>
            <a:r>
              <a:rPr lang="ru-RU" sz="1150">
                <a:solidFill>
                  <a:srgbClr val="37474F"/>
                </a:solidFill>
                <a:latin typeface="Roboto Mono"/>
                <a:ea typeface="Roboto Mono"/>
                <a:cs typeface="Roboto Mono"/>
                <a:sym typeface="Roboto Mono"/>
              </a:rPr>
              <a:t>, (microsecs + </a:t>
            </a:r>
            <a:r>
              <a:rPr lang="ru-RU" sz="1150">
                <a:solidFill>
                  <a:srgbClr val="C53929"/>
                </a:solidFill>
                <a:latin typeface="Roboto Mono"/>
                <a:ea typeface="Roboto Mono"/>
                <a:cs typeface="Roboto Mono"/>
                <a:sym typeface="Roboto Mono"/>
              </a:rPr>
              <a:t>0.0</a:t>
            </a:r>
            <a:r>
              <a:rPr lang="ru-RU" sz="1150">
                <a:solidFill>
                  <a:srgbClr val="37474F"/>
                </a:solidFill>
                <a:latin typeface="Roboto Mono"/>
                <a:ea typeface="Roboto Mono"/>
                <a:cs typeface="Roboto Mono"/>
                <a:sym typeface="Roboto Mono"/>
              </a:rPr>
              <a:t>) / </a:t>
            </a:r>
            <a:r>
              <a:rPr lang="ru-RU" sz="1150">
                <a:solidFill>
                  <a:srgbClr val="C53929"/>
                </a:solidFill>
                <a:latin typeface="Roboto Mono"/>
                <a:ea typeface="Roboto Mono"/>
                <a:cs typeface="Roboto Mono"/>
                <a:sym typeface="Roboto Mono"/>
              </a:rPr>
              <a:t>1000000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900"/>
          </a:p>
        </p:txBody>
      </p:sp>
      <p:sp>
        <p:nvSpPr>
          <p:cNvPr id="267" name="Google Shape;267;p23"/>
          <p:cNvSpPr txBox="1"/>
          <p:nvPr/>
        </p:nvSpPr>
        <p:spPr>
          <a:xfrm>
            <a:off x="9205275" y="5914350"/>
            <a:ext cx="274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u="sng">
                <a:solidFill>
                  <a:schemeClr val="hlink"/>
                </a:solidFill>
                <a:hlinkClick r:id="rId3"/>
              </a:rPr>
              <a:t>7_ipc/1_simple_sort.c</a:t>
            </a:r>
            <a:endParaRPr sz="2000"/>
          </a:p>
        </p:txBody>
      </p:sp>
      <p:sp>
        <p:nvSpPr>
          <p:cNvPr id="268" name="Google Shape;268;p23"/>
          <p:cNvSpPr/>
          <p:nvPr/>
        </p:nvSpPr>
        <p:spPr>
          <a:xfrm>
            <a:off x="1076550" y="1382225"/>
            <a:ext cx="1882500" cy="9171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4166200" y="1382225"/>
            <a:ext cx="2200200" cy="11697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RU" sz="2250"/>
              <a:t>Описание сортировки одного файла</a:t>
            </a:r>
            <a:endParaRPr sz="2250"/>
          </a:p>
        </p:txBody>
      </p:sp>
      <p:sp>
        <p:nvSpPr>
          <p:cNvPr id="270" name="Google Shape;270;p23"/>
          <p:cNvSpPr txBox="1"/>
          <p:nvPr/>
        </p:nvSpPr>
        <p:spPr>
          <a:xfrm>
            <a:off x="1116425" y="3389125"/>
            <a:ext cx="5595300" cy="338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1" name="Google Shape;271;p23"/>
          <p:cNvSpPr/>
          <p:nvPr/>
        </p:nvSpPr>
        <p:spPr>
          <a:xfrm>
            <a:off x="1076550" y="3375825"/>
            <a:ext cx="5515500" cy="33891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7110525" y="3096725"/>
            <a:ext cx="2551800" cy="19272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Выполнение чтения из одного файла и сортировка</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xit" presetID="1" presetSubtype="0">
                                  <p:stCondLst>
                                    <p:cond delay="0"/>
                                  </p:stCondLst>
                                  <p:childTnLst>
                                    <p:set>
                                      <p:cBhvr>
                                        <p:cTn dur="1" fill="hold">
                                          <p:stCondLst>
                                            <p:cond delay="0"/>
                                          </p:stCondLst>
                                        </p:cTn>
                                        <p:tgtEl>
                                          <p:spTgt spid="2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77"/>
          <p:cNvSpPr txBox="1"/>
          <p:nvPr>
            <p:ph idx="1" type="body"/>
          </p:nvPr>
        </p:nvSpPr>
        <p:spPr>
          <a:xfrm>
            <a:off x="994677" y="3062982"/>
            <a:ext cx="4274127" cy="108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Напоминание оставить отзыв</a:t>
            </a:r>
            <a:endParaRPr/>
          </a:p>
        </p:txBody>
      </p:sp>
      <p:sp>
        <p:nvSpPr>
          <p:cNvPr id="1043" name="Google Shape;1043;p77"/>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5F6F6"/>
              </a:buClr>
              <a:buSzPts val="4800"/>
              <a:buFont typeface="Arial"/>
              <a:buNone/>
            </a:pPr>
            <a:r>
              <a:rPr lang="ru-RU"/>
              <a:t>#0</a:t>
            </a:r>
            <a:fld id="{00000000-1234-1234-1234-123412341234}" type="slidenum">
              <a:rPr lang="ru-RU"/>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78"/>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25400" rtl="0" algn="l">
              <a:lnSpc>
                <a:spcPct val="90000"/>
              </a:lnSpc>
              <a:spcBef>
                <a:spcPts val="1000"/>
              </a:spcBef>
              <a:spcAft>
                <a:spcPts val="0"/>
              </a:spcAft>
              <a:buSzPts val="3200"/>
              <a:buNone/>
            </a:pPr>
            <a:r>
              <a:rPr lang="ru-RU"/>
              <a:t>Заключение</a:t>
            </a:r>
            <a:endParaRPr/>
          </a:p>
        </p:txBody>
      </p:sp>
      <p:sp>
        <p:nvSpPr>
          <p:cNvPr id="1049" name="Google Shape;1049;p78"/>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1050" name="Google Shape;1050;p78"/>
          <p:cNvSpPr/>
          <p:nvPr/>
        </p:nvSpPr>
        <p:spPr>
          <a:xfrm>
            <a:off x="914400" y="2044000"/>
            <a:ext cx="10880400" cy="301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ru-RU" sz="2000" u="none" cap="none" strike="noStrike">
                <a:solidFill>
                  <a:srgbClr val="000000"/>
                </a:solidFill>
                <a:latin typeface="Arial"/>
                <a:ea typeface="Arial"/>
                <a:cs typeface="Arial"/>
                <a:sym typeface="Arial"/>
              </a:rPr>
              <a:t>Материалы</a:t>
            </a:r>
            <a:endParaRPr/>
          </a:p>
          <a:p>
            <a:pPr indent="0" lvl="0" marL="0" marR="0" rtl="0" algn="l">
              <a:lnSpc>
                <a:spcPct val="100000"/>
              </a:lnSpc>
              <a:spcBef>
                <a:spcPts val="0"/>
              </a:spcBef>
              <a:spcAft>
                <a:spcPts val="0"/>
              </a:spcAft>
              <a:buClr>
                <a:srgbClr val="000000"/>
              </a:buClr>
              <a:buSzPts val="2000"/>
              <a:buFont typeface="Arial"/>
              <a:buNone/>
            </a:pPr>
            <a:r>
              <a:rPr b="0" i="0" lang="ru-RU" sz="2000" u="none" cap="none" strike="noStrike">
                <a:solidFill>
                  <a:srgbClr val="000000"/>
                </a:solidFill>
                <a:latin typeface="Arial"/>
                <a:ea typeface="Arial"/>
                <a:cs typeface="Arial"/>
                <a:sym typeface="Arial"/>
              </a:rPr>
              <a:t>	</a:t>
            </a:r>
            <a:r>
              <a:rPr b="0" i="0" lang="ru-RU" sz="2000" u="sng" cap="none" strike="noStrike">
                <a:solidFill>
                  <a:schemeClr val="hlink"/>
                </a:solidFill>
                <a:latin typeface="Arial"/>
                <a:ea typeface="Arial"/>
                <a:cs typeface="Arial"/>
                <a:sym typeface="Arial"/>
                <a:hlinkClick r:id="rId3"/>
              </a:rPr>
              <a:t>https://github.com/tarantool/sysprog</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1" i="0" lang="ru-RU" sz="2000" u="none" cap="none" strike="noStrike">
                <a:solidFill>
                  <a:srgbClr val="000000"/>
                </a:solidFill>
                <a:latin typeface="Arial"/>
                <a:ea typeface="Arial"/>
                <a:cs typeface="Arial"/>
                <a:sym typeface="Arial"/>
              </a:rPr>
            </a:br>
            <a:r>
              <a:rPr b="1" i="0" lang="ru-RU" sz="2000" u="none" cap="none" strike="noStrike">
                <a:solidFill>
                  <a:srgbClr val="000000"/>
                </a:solidFill>
                <a:latin typeface="Arial"/>
                <a:ea typeface="Arial"/>
                <a:cs typeface="Arial"/>
                <a:sym typeface="Arial"/>
              </a:rPr>
              <a:t>Обратная связь</a:t>
            </a:r>
            <a:endParaRPr/>
          </a:p>
          <a:p>
            <a:pPr indent="0" lvl="0" marL="0" marR="0" rtl="0" algn="l">
              <a:lnSpc>
                <a:spcPct val="100000"/>
              </a:lnSpc>
              <a:spcBef>
                <a:spcPts val="0"/>
              </a:spcBef>
              <a:spcAft>
                <a:spcPts val="0"/>
              </a:spcAft>
              <a:buClr>
                <a:srgbClr val="000000"/>
              </a:buClr>
              <a:buSzPts val="2000"/>
              <a:buFont typeface="Arial"/>
              <a:buNone/>
            </a:pPr>
            <a:r>
              <a:rPr b="0" i="0" lang="ru-RU" sz="2000" u="none" cap="none" strike="noStrike">
                <a:solidFill>
                  <a:srgbClr val="000000"/>
                </a:solidFill>
                <a:latin typeface="Arial"/>
                <a:ea typeface="Arial"/>
                <a:cs typeface="Arial"/>
                <a:sym typeface="Arial"/>
              </a:rPr>
              <a:t>	</a:t>
            </a:r>
            <a:r>
              <a:rPr b="0" i="0" lang="ru-RU" sz="2000" u="sng" cap="none" strike="noStrike">
                <a:solidFill>
                  <a:schemeClr val="hlink"/>
                </a:solidFill>
                <a:latin typeface="Arial"/>
                <a:ea typeface="Arial"/>
                <a:cs typeface="Arial"/>
                <a:sym typeface="Arial"/>
                <a:hlinkClick r:id="rId4"/>
              </a:rPr>
              <a:t>https://forms.gle/ktmRvTGFcV2Pe55u8</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1" i="0" lang="ru-RU" sz="2000" u="none" cap="none" strike="noStrike">
                <a:solidFill>
                  <a:srgbClr val="000000"/>
                </a:solidFill>
                <a:latin typeface="Arial"/>
                <a:ea typeface="Arial"/>
                <a:cs typeface="Arial"/>
                <a:sym typeface="Arial"/>
              </a:rPr>
            </a:br>
            <a:r>
              <a:rPr b="1" i="0" lang="ru-RU" sz="2000" u="none" cap="none" strike="noStrike">
                <a:solidFill>
                  <a:srgbClr val="000000"/>
                </a:solidFill>
                <a:latin typeface="Arial"/>
                <a:ea typeface="Arial"/>
                <a:cs typeface="Arial"/>
                <a:sym typeface="Arial"/>
              </a:rPr>
              <a:t>Следующая лекция</a:t>
            </a:r>
            <a:endParaRPr/>
          </a:p>
          <a:p>
            <a:pPr indent="0" lvl="0" marL="0" rtl="0" algn="l">
              <a:spcBef>
                <a:spcPts val="0"/>
              </a:spcBef>
              <a:spcAft>
                <a:spcPts val="0"/>
              </a:spcAft>
              <a:buClr>
                <a:srgbClr val="000000"/>
              </a:buClr>
              <a:buSzPts val="2000"/>
              <a:buFont typeface="Arial"/>
              <a:buNone/>
            </a:pPr>
            <a:r>
              <a:rPr lang="ru-RU" sz="2000"/>
              <a:t>	</a:t>
            </a:r>
            <a:r>
              <a:rPr lang="ru-RU" sz="2250">
                <a:highlight>
                  <a:srgbClr val="FFFFFF"/>
                </a:highlight>
              </a:rPr>
              <a:t>Сеть. Модели TCP/IP, OSI. Связь с ядром. Интерфейсы и примеры. </a:t>
            </a:r>
            <a:r>
              <a:rPr lang="ru-RU" sz="2000"/>
              <a:t>(Кирилл)</a:t>
            </a:r>
            <a:endParaRPr/>
          </a:p>
          <a:p>
            <a:pPr indent="0" lvl="0" marL="0" marR="0" rtl="0" algn="l">
              <a:lnSpc>
                <a:spcPct val="100000"/>
              </a:lnSpc>
              <a:spcBef>
                <a:spcPts val="0"/>
              </a:spcBef>
              <a:spcAft>
                <a:spcPts val="0"/>
              </a:spcAft>
              <a:buClr>
                <a:srgbClr val="000000"/>
              </a:buClr>
              <a:buSzPts val="2000"/>
              <a:buFont typeface="Arial"/>
              <a:buNone/>
            </a:pPr>
            <a:r>
              <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3200"/>
              <a:buNone/>
            </a:pPr>
            <a:r>
              <a:rPr lang="ru-RU"/>
              <a:t>IPC: pipe. Simple sort</a:t>
            </a:r>
            <a:endParaRPr/>
          </a:p>
        </p:txBody>
      </p:sp>
      <p:sp>
        <p:nvSpPr>
          <p:cNvPr id="278" name="Google Shape;278;p24"/>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79" name="Google Shape;279;p24"/>
          <p:cNvSpPr txBox="1"/>
          <p:nvPr/>
        </p:nvSpPr>
        <p:spPr>
          <a:xfrm>
            <a:off x="9205275" y="5914350"/>
            <a:ext cx="274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u="sng">
                <a:solidFill>
                  <a:schemeClr val="hlink"/>
                </a:solidFill>
                <a:hlinkClick r:id="rId3"/>
              </a:rPr>
              <a:t>7_ipc/1_simple_sort.c</a:t>
            </a:r>
            <a:endParaRPr sz="2000"/>
          </a:p>
        </p:txBody>
      </p:sp>
      <p:sp>
        <p:nvSpPr>
          <p:cNvPr id="280" name="Google Shape;280;p24"/>
          <p:cNvSpPr txBox="1"/>
          <p:nvPr/>
        </p:nvSpPr>
        <p:spPr>
          <a:xfrm>
            <a:off x="2870800" y="1621475"/>
            <a:ext cx="53694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Сортировка одним процессом</a:t>
            </a:r>
            <a:endParaRPr/>
          </a:p>
        </p:txBody>
      </p:sp>
      <p:sp>
        <p:nvSpPr>
          <p:cNvPr id="281" name="Google Shape;281;p24"/>
          <p:cNvSpPr txBox="1"/>
          <p:nvPr/>
        </p:nvSpPr>
        <p:spPr>
          <a:xfrm>
            <a:off x="2964338" y="2830925"/>
            <a:ext cx="61803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4 файла по 20 000 000 чисел</a:t>
            </a:r>
            <a:endParaRPr/>
          </a:p>
        </p:txBody>
      </p:sp>
      <p:sp>
        <p:nvSpPr>
          <p:cNvPr id="282" name="Google Shape;282;p24"/>
          <p:cNvSpPr txBox="1"/>
          <p:nvPr/>
        </p:nvSpPr>
        <p:spPr>
          <a:xfrm>
            <a:off x="2964338" y="3840688"/>
            <a:ext cx="5303100" cy="531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ru-RU" sz="2250">
                <a:highlight>
                  <a:srgbClr val="FFFFFF"/>
                </a:highlight>
              </a:rPr>
              <a:t>~3.5 сек</a:t>
            </a:r>
            <a:endParaRPr/>
          </a:p>
        </p:txBody>
      </p:sp>
      <p:pic>
        <p:nvPicPr>
          <p:cNvPr id="283" name="Google Shape;283;p24"/>
          <p:cNvPicPr preferRelativeResize="0"/>
          <p:nvPr/>
        </p:nvPicPr>
        <p:blipFill>
          <a:blip r:embed="rId4">
            <a:alphaModFix/>
          </a:blip>
          <a:stretch>
            <a:fillRect/>
          </a:stretch>
        </p:blipFill>
        <p:spPr>
          <a:xfrm>
            <a:off x="1966350" y="2667800"/>
            <a:ext cx="781050" cy="857250"/>
          </a:xfrm>
          <a:prstGeom prst="rect">
            <a:avLst/>
          </a:prstGeom>
          <a:noFill/>
          <a:ln>
            <a:noFill/>
          </a:ln>
        </p:spPr>
      </p:pic>
      <p:pic>
        <p:nvPicPr>
          <p:cNvPr id="284" name="Google Shape;284;p24"/>
          <p:cNvPicPr preferRelativeResize="0"/>
          <p:nvPr/>
        </p:nvPicPr>
        <p:blipFill>
          <a:blip r:embed="rId5">
            <a:alphaModFix/>
          </a:blip>
          <a:stretch>
            <a:fillRect/>
          </a:stretch>
        </p:blipFill>
        <p:spPr>
          <a:xfrm>
            <a:off x="1999700" y="3758525"/>
            <a:ext cx="714375" cy="695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pipe. Parallel sort</a:t>
            </a:r>
            <a:endParaRPr/>
          </a:p>
        </p:txBody>
      </p:sp>
      <p:sp>
        <p:nvSpPr>
          <p:cNvPr id="290" name="Google Shape;290;p25"/>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291" name="Google Shape;291;p25"/>
          <p:cNvSpPr txBox="1"/>
          <p:nvPr/>
        </p:nvSpPr>
        <p:spPr>
          <a:xfrm>
            <a:off x="2126525" y="1306750"/>
            <a:ext cx="8732100" cy="157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fd[</a:t>
            </a:r>
            <a:r>
              <a:rPr lang="ru-RU" sz="1150">
                <a:solidFill>
                  <a:srgbClr val="C53929"/>
                </a:solidFill>
                <a:latin typeface="Roboto Mono"/>
                <a:ea typeface="Roboto Mono"/>
                <a:cs typeface="Roboto Mono"/>
                <a:sym typeface="Roboto Mono"/>
              </a:rPr>
              <a:t>2</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*array;</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void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sorter(</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*worker, </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*filename)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close(worker-&gt;fd[</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FILE *file = fopen(filename, </a:t>
            </a:r>
            <a:r>
              <a:rPr lang="ru-RU" sz="1150">
                <a:solidFill>
                  <a:srgbClr val="388E3C"/>
                </a:solidFill>
                <a:latin typeface="Roboto Mono"/>
                <a:ea typeface="Roboto Mono"/>
                <a:cs typeface="Roboto Mono"/>
                <a:sym typeface="Roboto Mono"/>
              </a:rPr>
              <a:t>"r"</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size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capacity = </a:t>
            </a:r>
            <a:r>
              <a:rPr lang="ru-RU" sz="1150">
                <a:solidFill>
                  <a:srgbClr val="C53929"/>
                </a:solidFill>
                <a:latin typeface="Roboto Mono"/>
                <a:ea typeface="Roboto Mono"/>
                <a:cs typeface="Roboto Mono"/>
                <a:sym typeface="Roboto Mono"/>
              </a:rPr>
              <a:t>1024</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*array = malloc(capacity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while</a:t>
            </a:r>
            <a:r>
              <a:rPr lang="ru-RU" sz="1150">
                <a:solidFill>
                  <a:srgbClr val="37474F"/>
                </a:solidFill>
                <a:latin typeface="Roboto Mono"/>
                <a:ea typeface="Roboto Mono"/>
                <a:cs typeface="Roboto Mono"/>
                <a:sym typeface="Roboto Mono"/>
              </a:rPr>
              <a:t> (fscanf(file, </a:t>
            </a:r>
            <a:r>
              <a:rPr lang="ru-RU" sz="1150">
                <a:solidFill>
                  <a:srgbClr val="388E3C"/>
                </a:solidFill>
                <a:latin typeface="Roboto Mono"/>
                <a:ea typeface="Roboto Mono"/>
                <a:cs typeface="Roboto Mono"/>
                <a:sym typeface="Roboto Mono"/>
              </a:rPr>
              <a:t>"%d"</a:t>
            </a:r>
            <a:r>
              <a:rPr lang="ru-RU" sz="1150">
                <a:solidFill>
                  <a:srgbClr val="37474F"/>
                </a:solidFill>
                <a:latin typeface="Roboto Mono"/>
                <a:ea typeface="Roboto Mono"/>
                <a:cs typeface="Roboto Mono"/>
                <a:sym typeface="Roboto Mono"/>
              </a:rPr>
              <a:t>, &amp;array[size]) &gt;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(size == capacity)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capacity *= </a:t>
            </a:r>
            <a:r>
              <a:rPr lang="ru-RU" sz="1150">
                <a:solidFill>
                  <a:srgbClr val="C53929"/>
                </a:solidFill>
                <a:latin typeface="Roboto Mono"/>
                <a:ea typeface="Roboto Mono"/>
                <a:cs typeface="Roboto Mono"/>
                <a:sym typeface="Roboto Mono"/>
              </a:rPr>
              <a:t>2</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array = realloc(array, capacity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qsort(array, size,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cmp);</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fclose(file);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"Worker %d sorted %d numbers\n"</a:t>
            </a:r>
            <a:r>
              <a:rPr lang="ru-RU" sz="1150">
                <a:solidFill>
                  <a:srgbClr val="37474F"/>
                </a:solidFill>
                <a:latin typeface="Roboto Mono"/>
                <a:ea typeface="Roboto Mono"/>
                <a:cs typeface="Roboto Mono"/>
                <a:sym typeface="Roboto Mono"/>
              </a:rPr>
              <a:t>, worker-&gt;id,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write(worker-&gt;fd[</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 &amp;size,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write(worker-&gt;fd[</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 array,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close(worker-&gt;fd[</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free(array);</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int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main(</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argc, </a:t>
            </a:r>
            <a:r>
              <a:rPr lang="ru-RU" sz="1150">
                <a:solidFill>
                  <a:srgbClr val="3F51B5"/>
                </a:solidFill>
                <a:latin typeface="Roboto Mono"/>
                <a:ea typeface="Roboto Mono"/>
                <a:cs typeface="Roboto Mono"/>
                <a:sym typeface="Roboto Mono"/>
              </a:rPr>
              <a:t>const</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**argv)</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timeval</a:t>
            </a:r>
            <a:r>
              <a:rPr lang="ru-RU" sz="1150">
                <a:solidFill>
                  <a:srgbClr val="37474F"/>
                </a:solidFill>
                <a:latin typeface="Roboto Mono"/>
                <a:ea typeface="Roboto Mono"/>
                <a:cs typeface="Roboto Mono"/>
                <a:sym typeface="Roboto Mono"/>
              </a:rPr>
              <a:t> start;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gettimeofday(&amp;start, </a:t>
            </a:r>
            <a:r>
              <a:rPr lang="ru-RU" sz="1150">
                <a:solidFill>
                  <a:srgbClr val="C53929"/>
                </a:solidFill>
                <a:latin typeface="Roboto Mono"/>
                <a:ea typeface="Roboto Mono"/>
                <a:cs typeface="Roboto Mono"/>
                <a:sym typeface="Roboto Mono"/>
              </a:rPr>
              <a:t>NULL</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nfiles = argc -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*workers = malloc(</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 nfiles);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worker</a:t>
            </a:r>
            <a:r>
              <a:rPr lang="ru-RU" sz="1150">
                <a:solidFill>
                  <a:srgbClr val="37474F"/>
                </a:solidFill>
                <a:latin typeface="Roboto Mono"/>
                <a:ea typeface="Roboto Mono"/>
                <a:cs typeface="Roboto Mono"/>
                <a:sym typeface="Roboto Mono"/>
              </a:rPr>
              <a:t> *w = workers;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for</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i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i &lt; nfiles; ++i, ++w)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pipe(w-&gt;fd);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w-&gt;id = i;</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if</a:t>
            </a:r>
            <a:r>
              <a:rPr lang="ru-RU" sz="1150">
                <a:solidFill>
                  <a:srgbClr val="37474F"/>
                </a:solidFill>
                <a:latin typeface="Roboto Mono"/>
                <a:ea typeface="Roboto Mono"/>
                <a:cs typeface="Roboto Mono"/>
                <a:sym typeface="Roboto Mono"/>
              </a:rPr>
              <a:t> (fork()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sorter(w, argv[i + </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free(workers);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close(w-&gt;fd[</a:t>
            </a:r>
            <a:r>
              <a:rPr lang="ru-RU" sz="1150">
                <a:solidFill>
                  <a:srgbClr val="C53929"/>
                </a:solidFill>
                <a:latin typeface="Roboto Mono"/>
                <a:ea typeface="Roboto Mono"/>
                <a:cs typeface="Roboto Mono"/>
                <a:sym typeface="Roboto Mono"/>
              </a:rPr>
              <a:t>1</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total_size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 = workers;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for</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i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i &lt; nfiles; ++i, ++w)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read_from_pipe(w-&gt;fd[</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 &amp;w-&gt;size,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(w-&gt;size));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w-&gt;array = malloc(w-&gt;size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read_from_pipe(w-&gt;fd[</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 w-&gt;array,</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w-&gt;size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"Got %d numbers from worker %d\n"</a:t>
            </a:r>
            <a:r>
              <a:rPr lang="ru-RU" sz="1150">
                <a:solidFill>
                  <a:srgbClr val="37474F"/>
                </a:solidFill>
                <a:latin typeface="Roboto Mono"/>
                <a:ea typeface="Roboto Mono"/>
                <a:cs typeface="Roboto Mono"/>
                <a:sym typeface="Roboto Mono"/>
              </a:rPr>
              <a:t>, w-&gt;size, w-&gt;id);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close(w-&gt;fd[</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wait(</a:t>
            </a:r>
            <a:r>
              <a:rPr lang="ru-RU" sz="1150">
                <a:solidFill>
                  <a:srgbClr val="C53929"/>
                </a:solidFill>
                <a:latin typeface="Roboto Mono"/>
                <a:ea typeface="Roboto Mono"/>
                <a:cs typeface="Roboto Mono"/>
                <a:sym typeface="Roboto Mono"/>
              </a:rPr>
              <a:t>NULL</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total_size += w-&gt;size;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*total_array = malloc(total_size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*pos = total_array;</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w = workers;</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for</a:t>
            </a: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i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i &lt; nfiles; ++i, ++w)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memcpy(pos, w-&gt;array, w-&gt;size * </a:t>
            </a:r>
            <a:r>
              <a:rPr lang="ru-RU" sz="1150">
                <a:solidFill>
                  <a:srgbClr val="3F51B5"/>
                </a:solidFill>
                <a:latin typeface="Roboto Mono"/>
                <a:ea typeface="Roboto Mono"/>
                <a:cs typeface="Roboto Mono"/>
                <a:sym typeface="Roboto Mono"/>
              </a:rPr>
              <a:t>sizeof</a:t>
            </a:r>
            <a:r>
              <a:rPr lang="ru-RU" sz="1150">
                <a:solidFill>
                  <a:srgbClr val="37474F"/>
                </a:solidFill>
                <a:latin typeface="Roboto Mono"/>
                <a:ea typeface="Roboto Mono"/>
                <a:cs typeface="Roboto Mono"/>
                <a:sym typeface="Roboto Mono"/>
              </a:rPr>
              <a:t>(</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pos += w-&gt;size;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struct</a:t>
            </a:r>
            <a:r>
              <a:rPr lang="ru-RU" sz="1150">
                <a:solidFill>
                  <a:srgbClr val="37474F"/>
                </a:solidFill>
                <a:latin typeface="Roboto Mono"/>
                <a:ea typeface="Roboto Mono"/>
                <a:cs typeface="Roboto Mono"/>
                <a:sym typeface="Roboto Mono"/>
              </a:rPr>
              <a:t> </a:t>
            </a:r>
            <a:r>
              <a:rPr lang="ru-RU" sz="1150">
                <a:solidFill>
                  <a:srgbClr val="9C27B0"/>
                </a:solidFill>
                <a:latin typeface="Roboto Mono"/>
                <a:ea typeface="Roboto Mono"/>
                <a:cs typeface="Roboto Mono"/>
                <a:sym typeface="Roboto Mono"/>
              </a:rPr>
              <a:t>timeval</a:t>
            </a:r>
            <a:r>
              <a:rPr lang="ru-RU" sz="1150">
                <a:solidFill>
                  <a:srgbClr val="37474F"/>
                </a:solidFill>
                <a:latin typeface="Roboto Mono"/>
                <a:ea typeface="Roboto Mono"/>
                <a:cs typeface="Roboto Mono"/>
                <a:sym typeface="Roboto Mono"/>
              </a:rPr>
              <a:t> tmp;</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gettimeofday(&amp;tmp, </a:t>
            </a:r>
            <a:r>
              <a:rPr lang="ru-RU" sz="1150">
                <a:solidFill>
                  <a:srgbClr val="C53929"/>
                </a:solidFill>
                <a:latin typeface="Roboto Mono"/>
                <a:ea typeface="Roboto Mono"/>
                <a:cs typeface="Roboto Mono"/>
                <a:sym typeface="Roboto Mono"/>
              </a:rPr>
              <a:t>NULL</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uint64_t microsecs = tmp.tv_sec * </a:t>
            </a:r>
            <a:r>
              <a:rPr lang="ru-RU" sz="1150">
                <a:solidFill>
                  <a:srgbClr val="C53929"/>
                </a:solidFill>
                <a:latin typeface="Roboto Mono"/>
                <a:ea typeface="Roboto Mono"/>
                <a:cs typeface="Roboto Mono"/>
                <a:sym typeface="Roboto Mono"/>
              </a:rPr>
              <a:t>1000000</a:t>
            </a:r>
            <a:r>
              <a:rPr lang="ru-RU" sz="1150">
                <a:solidFill>
                  <a:srgbClr val="37474F"/>
                </a:solidFill>
                <a:latin typeface="Roboto Mono"/>
                <a:ea typeface="Roboto Mono"/>
                <a:cs typeface="Roboto Mono"/>
                <a:sym typeface="Roboto Mono"/>
              </a:rPr>
              <a:t> + tmp.tv_usec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start.tv_sec * </a:t>
            </a:r>
            <a:r>
              <a:rPr lang="ru-RU" sz="1150">
                <a:solidFill>
                  <a:srgbClr val="C53929"/>
                </a:solidFill>
                <a:latin typeface="Roboto Mono"/>
                <a:ea typeface="Roboto Mono"/>
                <a:cs typeface="Roboto Mono"/>
                <a:sym typeface="Roboto Mono"/>
              </a:rPr>
              <a:t>1000000</a:t>
            </a:r>
            <a:r>
              <a:rPr lang="ru-RU" sz="1150">
                <a:solidFill>
                  <a:srgbClr val="37474F"/>
                </a:solidFill>
                <a:latin typeface="Roboto Mono"/>
                <a:ea typeface="Roboto Mono"/>
                <a:cs typeface="Roboto Mono"/>
                <a:sym typeface="Roboto Mono"/>
              </a:rPr>
              <a:t> + start.tv_usec;</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printf(</a:t>
            </a:r>
            <a:r>
              <a:rPr lang="ru-RU" sz="1150">
                <a:solidFill>
                  <a:srgbClr val="388E3C"/>
                </a:solidFill>
                <a:latin typeface="Roboto Mono"/>
                <a:ea typeface="Roboto Mono"/>
                <a:cs typeface="Roboto Mono"/>
                <a:sym typeface="Roboto Mono"/>
              </a:rPr>
              <a:t>"presort time = %lf\n"</a:t>
            </a:r>
            <a:r>
              <a:rPr lang="ru-RU" sz="1150">
                <a:solidFill>
                  <a:srgbClr val="37474F"/>
                </a:solidFill>
                <a:latin typeface="Roboto Mono"/>
                <a:ea typeface="Roboto Mono"/>
                <a:cs typeface="Roboto Mono"/>
                <a:sym typeface="Roboto Mono"/>
              </a:rPr>
              <a:t>, (microsecs + </a:t>
            </a:r>
            <a:r>
              <a:rPr lang="ru-RU" sz="1150">
                <a:solidFill>
                  <a:srgbClr val="C53929"/>
                </a:solidFill>
                <a:latin typeface="Roboto Mono"/>
                <a:ea typeface="Roboto Mono"/>
                <a:cs typeface="Roboto Mono"/>
                <a:sym typeface="Roboto Mono"/>
              </a:rPr>
              <a:t>0.0</a:t>
            </a:r>
            <a:r>
              <a:rPr lang="ru-RU" sz="1150">
                <a:solidFill>
                  <a:srgbClr val="37474F"/>
                </a:solidFill>
                <a:latin typeface="Roboto Mono"/>
                <a:ea typeface="Roboto Mono"/>
                <a:cs typeface="Roboto Mono"/>
                <a:sym typeface="Roboto Mono"/>
              </a:rPr>
              <a:t>) / </a:t>
            </a:r>
            <a:r>
              <a:rPr lang="ru-RU" sz="1150">
                <a:solidFill>
                  <a:srgbClr val="C53929"/>
                </a:solidFill>
                <a:latin typeface="Roboto Mono"/>
                <a:ea typeface="Roboto Mono"/>
                <a:cs typeface="Roboto Mono"/>
                <a:sym typeface="Roboto Mono"/>
              </a:rPr>
              <a:t>1000000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return</a:t>
            </a:r>
            <a:r>
              <a:rPr lang="ru-RU" sz="1150">
                <a:solidFill>
                  <a:srgbClr val="37474F"/>
                </a:solidFill>
                <a:latin typeface="Roboto Mono"/>
                <a:ea typeface="Roboto Mono"/>
                <a:cs typeface="Roboto Mono"/>
                <a:sym typeface="Roboto Mono"/>
              </a:rPr>
              <a: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F51B5"/>
                </a:solidFill>
                <a:latin typeface="Roboto Mono"/>
                <a:ea typeface="Roboto Mono"/>
                <a:cs typeface="Roboto Mono"/>
                <a:sym typeface="Roboto Mono"/>
              </a:rPr>
              <a:t>void</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read_from_pipe(</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fd, </a:t>
            </a:r>
            <a:r>
              <a:rPr lang="ru-RU" sz="1150">
                <a:solidFill>
                  <a:srgbClr val="3F51B5"/>
                </a:solidFill>
                <a:latin typeface="Roboto Mono"/>
                <a:ea typeface="Roboto Mono"/>
                <a:cs typeface="Roboto Mono"/>
                <a:sym typeface="Roboto Mono"/>
              </a:rPr>
              <a:t>char</a:t>
            </a:r>
            <a:r>
              <a:rPr lang="ru-RU" sz="1150">
                <a:solidFill>
                  <a:srgbClr val="37474F"/>
                </a:solidFill>
                <a:latin typeface="Roboto Mono"/>
                <a:ea typeface="Roboto Mono"/>
                <a:cs typeface="Roboto Mono"/>
                <a:sym typeface="Roboto Mono"/>
              </a:rPr>
              <a:t> *in,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total =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int</a:t>
            </a:r>
            <a:r>
              <a:rPr lang="ru-RU" sz="1150">
                <a:solidFill>
                  <a:srgbClr val="37474F"/>
                </a:solidFill>
                <a:latin typeface="Roboto Mono"/>
                <a:ea typeface="Roboto Mono"/>
                <a:cs typeface="Roboto Mono"/>
                <a:sym typeface="Roboto Mono"/>
              </a:rPr>
              <a:t> rc = read(fd, in,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r>
              <a:rPr lang="ru-RU" sz="1150">
                <a:solidFill>
                  <a:srgbClr val="3F51B5"/>
                </a:solidFill>
                <a:latin typeface="Roboto Mono"/>
                <a:ea typeface="Roboto Mono"/>
                <a:cs typeface="Roboto Mono"/>
                <a:sym typeface="Roboto Mono"/>
              </a:rPr>
              <a:t>while</a:t>
            </a:r>
            <a:r>
              <a:rPr lang="ru-RU" sz="1150">
                <a:solidFill>
                  <a:srgbClr val="37474F"/>
                </a:solidFill>
                <a:latin typeface="Roboto Mono"/>
                <a:ea typeface="Roboto Mono"/>
                <a:cs typeface="Roboto Mono"/>
                <a:sym typeface="Roboto Mono"/>
              </a:rPr>
              <a:t> (rc &gt;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&amp;&amp; size &gt; </a:t>
            </a:r>
            <a:r>
              <a:rPr lang="ru-RU" sz="1150">
                <a:solidFill>
                  <a:srgbClr val="C53929"/>
                </a:solidFill>
                <a:latin typeface="Roboto Mono"/>
                <a:ea typeface="Roboto Mono"/>
                <a:cs typeface="Roboto Mono"/>
                <a:sym typeface="Roboto Mono"/>
              </a:rPr>
              <a:t>0</a:t>
            </a: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size -= rc;</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in += rc;</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total += rc;</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rc = read(fd, in, size);</a:t>
            </a:r>
            <a:endParaRPr sz="11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ru-RU" sz="1150">
                <a:solidFill>
                  <a:srgbClr val="37474F"/>
                </a:solidFill>
                <a:latin typeface="Roboto Mono"/>
                <a:ea typeface="Roboto Mono"/>
                <a:cs typeface="Roboto Mono"/>
                <a:sym typeface="Roboto Mono"/>
              </a:rPr>
              <a:t>    }</a:t>
            </a:r>
            <a:endParaRPr sz="11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ru-RU" sz="1150">
                <a:solidFill>
                  <a:srgbClr val="37474F"/>
                </a:solidFill>
                <a:latin typeface="Roboto Mono"/>
                <a:ea typeface="Roboto Mono"/>
                <a:cs typeface="Roboto Mono"/>
                <a:sym typeface="Roboto Mono"/>
              </a:rPr>
              <a:t>}</a:t>
            </a:r>
            <a:endParaRPr sz="900"/>
          </a:p>
        </p:txBody>
      </p:sp>
      <p:sp>
        <p:nvSpPr>
          <p:cNvPr id="292" name="Google Shape;292;p25"/>
          <p:cNvSpPr txBox="1"/>
          <p:nvPr/>
        </p:nvSpPr>
        <p:spPr>
          <a:xfrm>
            <a:off x="9144000" y="5980825"/>
            <a:ext cx="2830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u="sng">
                <a:solidFill>
                  <a:schemeClr val="hlink"/>
                </a:solidFill>
                <a:hlinkClick r:id="rId3"/>
              </a:rPr>
              <a:t>7_ipc/2_parallel_sort.c</a:t>
            </a:r>
            <a:endParaRPr sz="2100"/>
          </a:p>
        </p:txBody>
      </p:sp>
      <p:sp>
        <p:nvSpPr>
          <p:cNvPr id="293" name="Google Shape;293;p25"/>
          <p:cNvSpPr/>
          <p:nvPr/>
        </p:nvSpPr>
        <p:spPr>
          <a:xfrm>
            <a:off x="2299300" y="1448675"/>
            <a:ext cx="2033400" cy="4518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6997125" y="1016275"/>
            <a:ext cx="2665200" cy="18678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Pipe для передачи данных родителю, и id для печати</a:t>
            </a:r>
            <a:endParaRPr/>
          </a:p>
        </p:txBody>
      </p:sp>
      <p:sp>
        <p:nvSpPr>
          <p:cNvPr id="295" name="Google Shape;295;p25"/>
          <p:cNvSpPr/>
          <p:nvPr/>
        </p:nvSpPr>
        <p:spPr>
          <a:xfrm>
            <a:off x="7870900" y="3498550"/>
            <a:ext cx="2665200" cy="18678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Эта функция выполняется в отдельном процессе</a:t>
            </a:r>
            <a:endParaRPr sz="2250">
              <a:highlight>
                <a:srgbClr val="FFFFFF"/>
              </a:highlight>
            </a:endParaRPr>
          </a:p>
        </p:txBody>
      </p:sp>
      <p:sp>
        <p:nvSpPr>
          <p:cNvPr id="296" name="Google Shape;296;p25"/>
          <p:cNvSpPr/>
          <p:nvPr/>
        </p:nvSpPr>
        <p:spPr>
          <a:xfrm>
            <a:off x="2126525" y="2570400"/>
            <a:ext cx="5608800" cy="41148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t/>
            </a:r>
            <a:endParaRPr/>
          </a:p>
        </p:txBody>
      </p:sp>
      <p:sp>
        <p:nvSpPr>
          <p:cNvPr id="297" name="Google Shape;297;p25"/>
          <p:cNvSpPr/>
          <p:nvPr/>
        </p:nvSpPr>
        <p:spPr>
          <a:xfrm>
            <a:off x="2299300" y="2990650"/>
            <a:ext cx="3436200" cy="5079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t/>
            </a:r>
            <a:endParaRPr/>
          </a:p>
        </p:txBody>
      </p:sp>
      <p:sp>
        <p:nvSpPr>
          <p:cNvPr id="298" name="Google Shape;298;p25"/>
          <p:cNvSpPr/>
          <p:nvPr/>
        </p:nvSpPr>
        <p:spPr>
          <a:xfrm>
            <a:off x="6242350" y="2392325"/>
            <a:ext cx="2665200" cy="14088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Закрыть неиспользуемый конец pipe</a:t>
            </a:r>
            <a:endParaRPr sz="2250">
              <a:highlight>
                <a:srgbClr val="FFFFFF"/>
              </a:highlight>
            </a:endParaRPr>
          </a:p>
        </p:txBody>
      </p:sp>
      <p:sp>
        <p:nvSpPr>
          <p:cNvPr id="299" name="Google Shape;299;p25"/>
          <p:cNvSpPr/>
          <p:nvPr/>
        </p:nvSpPr>
        <p:spPr>
          <a:xfrm>
            <a:off x="3096725" y="5721450"/>
            <a:ext cx="3900300" cy="5079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t/>
            </a:r>
            <a:endParaRPr/>
          </a:p>
        </p:txBody>
      </p:sp>
      <p:sp>
        <p:nvSpPr>
          <p:cNvPr id="300" name="Google Shape;300;p25"/>
          <p:cNvSpPr/>
          <p:nvPr/>
        </p:nvSpPr>
        <p:spPr>
          <a:xfrm>
            <a:off x="7243575" y="3849225"/>
            <a:ext cx="4397400" cy="2083500"/>
          </a:xfrm>
          <a:prstGeom prst="rect">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lang="ru-RU" sz="2250">
                <a:highlight>
                  <a:srgbClr val="FFFFFF"/>
                </a:highlight>
              </a:rPr>
              <a:t>Родитель слушает свой fd[0]. Передаем туда через fd[1] готовый результат. Сначала кол-во чисел, потом сами числа</a:t>
            </a:r>
            <a:endParaRPr sz="225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xit" presetID="1" presetSubtype="0">
                                  <p:stCondLst>
                                    <p:cond delay="0"/>
                                  </p:stCondLst>
                                  <p:childTnLst>
                                    <p:set>
                                      <p:cBhvr>
                                        <p:cTn dur="1" fill="hold">
                                          <p:stCondLst>
                                            <p:cond delay="0"/>
                                          </p:stCondLst>
                                        </p:cTn>
                                        <p:tgtEl>
                                          <p:spTgt spid="2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xit" presetID="1" presetSubtype="0">
                                  <p:stCondLst>
                                    <p:cond delay="0"/>
                                  </p:stCondLst>
                                  <p:childTnLst>
                                    <p:set>
                                      <p:cBhvr>
                                        <p:cTn dur="1" fill="hold">
                                          <p:stCondLst>
                                            <p:cond delay="0"/>
                                          </p:stCondLst>
                                        </p:cTn>
                                        <p:tgtEl>
                                          <p:spTgt spid="29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xit" presetID="1" presetSubtype="0">
                                  <p:stCondLst>
                                    <p:cond delay="0"/>
                                  </p:stCondLst>
                                  <p:childTnLst>
                                    <p:set>
                                      <p:cBhvr>
                                        <p:cTn dur="1" fill="hold">
                                          <p:stCondLst>
                                            <p:cond delay="0"/>
                                          </p:stCondLst>
                                        </p:cTn>
                                        <p:tgtEl>
                                          <p:spTgt spid="2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6"/>
          <p:cNvSpPr txBox="1"/>
          <p:nvPr>
            <p:ph idx="2" type="body"/>
          </p:nvPr>
        </p:nvSpPr>
        <p:spPr>
          <a:xfrm>
            <a:off x="982569" y="788619"/>
            <a:ext cx="9726300" cy="82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200"/>
              <a:buNone/>
            </a:pPr>
            <a:r>
              <a:rPr lang="ru-RU"/>
              <a:t>IPC: pipe. Parallel sort</a:t>
            </a:r>
            <a:endParaRPr/>
          </a:p>
        </p:txBody>
      </p:sp>
      <p:sp>
        <p:nvSpPr>
          <p:cNvPr id="306" name="Google Shape;306;p26"/>
          <p:cNvSpPr txBox="1"/>
          <p:nvPr>
            <p:ph idx="12" type="sldNum"/>
          </p:nvPr>
        </p:nvSpPr>
        <p:spPr>
          <a:xfrm>
            <a:off x="215858" y="5855667"/>
            <a:ext cx="2743200" cy="12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5F6F6"/>
              </a:buClr>
              <a:buSzPts val="4800"/>
              <a:buFont typeface="Arial"/>
              <a:buNone/>
            </a:pPr>
            <a:r>
              <a:rPr lang="ru-RU"/>
              <a:t>#0</a:t>
            </a:r>
            <a:fld id="{00000000-1234-1234-1234-123412341234}" type="slidenum">
              <a:rPr lang="ru-RU"/>
              <a:t>‹#›</a:t>
            </a:fld>
            <a:endParaRPr/>
          </a:p>
        </p:txBody>
      </p:sp>
      <p:sp>
        <p:nvSpPr>
          <p:cNvPr id="307" name="Google Shape;307;p26"/>
          <p:cNvSpPr txBox="1"/>
          <p:nvPr/>
        </p:nvSpPr>
        <p:spPr>
          <a:xfrm>
            <a:off x="2870800" y="1621475"/>
            <a:ext cx="63663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ru-RU" sz="2700">
                <a:highlight>
                  <a:srgbClr val="FFFFFF"/>
                </a:highlight>
              </a:rPr>
              <a:t>Сортировка несколькими процессами</a:t>
            </a:r>
            <a:endParaRPr/>
          </a:p>
        </p:txBody>
      </p:sp>
      <p:sp>
        <p:nvSpPr>
          <p:cNvPr id="308" name="Google Shape;308;p26"/>
          <p:cNvSpPr txBox="1"/>
          <p:nvPr/>
        </p:nvSpPr>
        <p:spPr>
          <a:xfrm>
            <a:off x="2964338" y="2830925"/>
            <a:ext cx="61803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4 файла по 20 000 000 чисел</a:t>
            </a:r>
            <a:endParaRPr sz="2250">
              <a:highlight>
                <a:srgbClr val="FFFFFF"/>
              </a:highlight>
            </a:endParaRPr>
          </a:p>
        </p:txBody>
      </p:sp>
      <p:sp>
        <p:nvSpPr>
          <p:cNvPr id="309" name="Google Shape;309;p26"/>
          <p:cNvSpPr txBox="1"/>
          <p:nvPr/>
        </p:nvSpPr>
        <p:spPr>
          <a:xfrm>
            <a:off x="2930988" y="4662588"/>
            <a:ext cx="53031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250">
                <a:highlight>
                  <a:srgbClr val="FFFFFF"/>
                </a:highlight>
              </a:rPr>
              <a:t>~2.3 сек</a:t>
            </a:r>
            <a:endParaRPr sz="2250">
              <a:highlight>
                <a:srgbClr val="FFFFFF"/>
              </a:highlight>
            </a:endParaRPr>
          </a:p>
        </p:txBody>
      </p:sp>
      <p:pic>
        <p:nvPicPr>
          <p:cNvPr id="310" name="Google Shape;310;p26"/>
          <p:cNvPicPr preferRelativeResize="0"/>
          <p:nvPr/>
        </p:nvPicPr>
        <p:blipFill>
          <a:blip r:embed="rId3">
            <a:alphaModFix/>
          </a:blip>
          <a:stretch>
            <a:fillRect/>
          </a:stretch>
        </p:blipFill>
        <p:spPr>
          <a:xfrm>
            <a:off x="1966350" y="2667800"/>
            <a:ext cx="781050" cy="857250"/>
          </a:xfrm>
          <a:prstGeom prst="rect">
            <a:avLst/>
          </a:prstGeom>
          <a:noFill/>
          <a:ln>
            <a:noFill/>
          </a:ln>
        </p:spPr>
      </p:pic>
      <p:pic>
        <p:nvPicPr>
          <p:cNvPr id="311" name="Google Shape;311;p26"/>
          <p:cNvPicPr preferRelativeResize="0"/>
          <p:nvPr/>
        </p:nvPicPr>
        <p:blipFill>
          <a:blip r:embed="rId4">
            <a:alphaModFix/>
          </a:blip>
          <a:stretch>
            <a:fillRect/>
          </a:stretch>
        </p:blipFill>
        <p:spPr>
          <a:xfrm>
            <a:off x="1966350" y="4580425"/>
            <a:ext cx="714375" cy="695325"/>
          </a:xfrm>
          <a:prstGeom prst="rect">
            <a:avLst/>
          </a:prstGeom>
          <a:noFill/>
          <a:ln>
            <a:noFill/>
          </a:ln>
        </p:spPr>
      </p:pic>
      <p:sp>
        <p:nvSpPr>
          <p:cNvPr id="312" name="Google Shape;312;p26"/>
          <p:cNvSpPr txBox="1"/>
          <p:nvPr/>
        </p:nvSpPr>
        <p:spPr>
          <a:xfrm>
            <a:off x="2964350" y="3735200"/>
            <a:ext cx="422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400"/>
              <a:t>4 процесса</a:t>
            </a:r>
            <a:endParaRPr sz="2400"/>
          </a:p>
        </p:txBody>
      </p:sp>
      <p:pic>
        <p:nvPicPr>
          <p:cNvPr id="313" name="Google Shape;313;p26"/>
          <p:cNvPicPr preferRelativeResize="0"/>
          <p:nvPr/>
        </p:nvPicPr>
        <p:blipFill>
          <a:blip r:embed="rId5">
            <a:alphaModFix/>
          </a:blip>
          <a:stretch>
            <a:fillRect/>
          </a:stretch>
        </p:blipFill>
        <p:spPr>
          <a:xfrm>
            <a:off x="2033025" y="3728881"/>
            <a:ext cx="647700" cy="647700"/>
          </a:xfrm>
          <a:prstGeom prst="rect">
            <a:avLst/>
          </a:prstGeom>
          <a:noFill/>
          <a:ln>
            <a:noFill/>
          </a:ln>
        </p:spPr>
      </p:pic>
      <p:sp>
        <p:nvSpPr>
          <p:cNvPr id="314" name="Google Shape;314;p26"/>
          <p:cNvSpPr txBox="1"/>
          <p:nvPr/>
        </p:nvSpPr>
        <p:spPr>
          <a:xfrm>
            <a:off x="5249825" y="4662575"/>
            <a:ext cx="1050000" cy="531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ru-RU" sz="2250">
                <a:solidFill>
                  <a:srgbClr val="6AA84F"/>
                </a:solidFill>
                <a:highlight>
                  <a:srgbClr val="FFFFFF"/>
                </a:highlight>
              </a:rPr>
              <a:t>х 1.5</a:t>
            </a:r>
            <a:endParaRPr/>
          </a:p>
        </p:txBody>
      </p:sp>
      <p:sp>
        <p:nvSpPr>
          <p:cNvPr id="315" name="Google Shape;315;p26"/>
          <p:cNvSpPr/>
          <p:nvPr/>
        </p:nvSpPr>
        <p:spPr>
          <a:xfrm>
            <a:off x="4425800" y="4662575"/>
            <a:ext cx="544800" cy="695400"/>
          </a:xfrm>
          <a:prstGeom prst="downArrow">
            <a:avLst>
              <a:gd fmla="val 50000" name="adj1"/>
              <a:gd fmla="val 50000" name="adj2"/>
            </a:avLst>
          </a:prstGeom>
          <a:solidFill>
            <a:srgbClr val="388E3C"/>
          </a:solidFill>
          <a:ln cap="flat" cmpd="sng" w="9525">
            <a:solidFill>
              <a:srgbClr val="388E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txBox="1"/>
          <p:nvPr/>
        </p:nvSpPr>
        <p:spPr>
          <a:xfrm>
            <a:off x="9144000" y="5980825"/>
            <a:ext cx="2830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u="sng">
                <a:solidFill>
                  <a:schemeClr val="hlink"/>
                </a:solidFill>
                <a:hlinkClick r:id="rId6"/>
              </a:rPr>
              <a:t>7_ipc/2_parallel_sort.c</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Тема Office">
  <a:themeElements>
    <a:clrScheme name="Тема Office">
      <a:dk1>
        <a:srgbClr val="000000"/>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